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3.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4.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5.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6.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7.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8.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9.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1.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4.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7.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4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42.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3.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62" r:id="rId3"/>
    <p:sldId id="308" r:id="rId4"/>
    <p:sldId id="331" r:id="rId5"/>
    <p:sldId id="309" r:id="rId6"/>
    <p:sldId id="310" r:id="rId7"/>
    <p:sldId id="258" r:id="rId8"/>
    <p:sldId id="311" r:id="rId9"/>
    <p:sldId id="314" r:id="rId10"/>
    <p:sldId id="260" r:id="rId11"/>
    <p:sldId id="264" r:id="rId12"/>
    <p:sldId id="267" r:id="rId13"/>
    <p:sldId id="306" r:id="rId14"/>
    <p:sldId id="305" r:id="rId15"/>
    <p:sldId id="301" r:id="rId16"/>
    <p:sldId id="269" r:id="rId17"/>
    <p:sldId id="307" r:id="rId18"/>
    <p:sldId id="315" r:id="rId19"/>
    <p:sldId id="316" r:id="rId20"/>
    <p:sldId id="312" r:id="rId21"/>
    <p:sldId id="298" r:id="rId22"/>
    <p:sldId id="299" r:id="rId23"/>
    <p:sldId id="300" r:id="rId24"/>
    <p:sldId id="302" r:id="rId25"/>
    <p:sldId id="303" r:id="rId26"/>
    <p:sldId id="327" r:id="rId27"/>
    <p:sldId id="325" r:id="rId28"/>
    <p:sldId id="275" r:id="rId29"/>
    <p:sldId id="318" r:id="rId30"/>
    <p:sldId id="319" r:id="rId31"/>
    <p:sldId id="320" r:id="rId32"/>
    <p:sldId id="278" r:id="rId33"/>
    <p:sldId id="279" r:id="rId34"/>
    <p:sldId id="321" r:id="rId35"/>
    <p:sldId id="322" r:id="rId36"/>
    <p:sldId id="280" r:id="rId37"/>
    <p:sldId id="281" r:id="rId38"/>
    <p:sldId id="328" r:id="rId39"/>
    <p:sldId id="286" r:id="rId40"/>
    <p:sldId id="324" r:id="rId41"/>
    <p:sldId id="288" r:id="rId42"/>
    <p:sldId id="291" r:id="rId43"/>
    <p:sldId id="290" r:id="rId44"/>
    <p:sldId id="292" r:id="rId45"/>
    <p:sldId id="329" r:id="rId46"/>
    <p:sldId id="293" r:id="rId47"/>
    <p:sldId id="295" r:id="rId48"/>
    <p:sldId id="296" r:id="rId49"/>
    <p:sldId id="330" r:id="rId50"/>
    <p:sldId id="270" r:id="rId51"/>
    <p:sldId id="287" r:id="rId52"/>
    <p:sldId id="32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6DA774-DFCF-464E-9964-94205763B47B}">
          <p14:sldIdLst>
            <p14:sldId id="256"/>
            <p14:sldId id="262"/>
          </p14:sldIdLst>
        </p14:section>
        <p14:section name="Introduction" id="{524FD0B0-C468-47EB-9C1F-223A92B31E9A}">
          <p14:sldIdLst>
            <p14:sldId id="308"/>
            <p14:sldId id="331"/>
            <p14:sldId id="309"/>
            <p14:sldId id="310"/>
            <p14:sldId id="258"/>
            <p14:sldId id="311"/>
          </p14:sldIdLst>
        </p14:section>
        <p14:section name="Model Development" id="{6F963DED-1AAC-4BE8-853F-0C4C05A6C987}">
          <p14:sldIdLst>
            <p14:sldId id="314"/>
            <p14:sldId id="260"/>
            <p14:sldId id="264"/>
            <p14:sldId id="267"/>
            <p14:sldId id="306"/>
            <p14:sldId id="305"/>
            <p14:sldId id="301"/>
            <p14:sldId id="269"/>
            <p14:sldId id="307"/>
            <p14:sldId id="315"/>
            <p14:sldId id="316"/>
            <p14:sldId id="312"/>
            <p14:sldId id="298"/>
            <p14:sldId id="299"/>
            <p14:sldId id="300"/>
            <p14:sldId id="302"/>
            <p14:sldId id="303"/>
          </p14:sldIdLst>
        </p14:section>
        <p14:section name="Simulation Results" id="{787AAC94-7FA5-4B02-951A-345B1254DDAA}">
          <p14:sldIdLst>
            <p14:sldId id="327"/>
            <p14:sldId id="325"/>
            <p14:sldId id="275"/>
            <p14:sldId id="318"/>
            <p14:sldId id="319"/>
            <p14:sldId id="320"/>
            <p14:sldId id="278"/>
            <p14:sldId id="279"/>
            <p14:sldId id="321"/>
            <p14:sldId id="322"/>
            <p14:sldId id="280"/>
            <p14:sldId id="281"/>
          </p14:sldIdLst>
        </p14:section>
        <p14:section name="Model Verification" id="{5B7F7441-3BF4-4CCD-B911-10EC9173A87D}">
          <p14:sldIdLst>
            <p14:sldId id="328"/>
            <p14:sldId id="286"/>
            <p14:sldId id="324"/>
            <p14:sldId id="288"/>
            <p14:sldId id="291"/>
            <p14:sldId id="290"/>
            <p14:sldId id="292"/>
          </p14:sldIdLst>
        </p14:section>
        <p14:section name="Limitations" id="{51934DDD-F5EA-4F28-91D4-698284DA340F}">
          <p14:sldIdLst>
            <p14:sldId id="329"/>
            <p14:sldId id="293"/>
            <p14:sldId id="295"/>
            <p14:sldId id="296"/>
            <p14:sldId id="330"/>
          </p14:sldIdLst>
        </p14:section>
        <p14:section name="Appendix" id="{C51CD84C-D4EF-A940-B7ED-AEE196801F3A}">
          <p14:sldIdLst>
            <p14:sldId id="270"/>
            <p14:sldId id="287"/>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39" autoAdjust="0"/>
    <p:restoredTop sz="70782" autoAdjust="0"/>
  </p:normalViewPr>
  <p:slideViewPr>
    <p:cSldViewPr snapToGrid="0">
      <p:cViewPr varScale="1">
        <p:scale>
          <a:sx n="88" d="100"/>
          <a:sy n="88" d="100"/>
        </p:scale>
        <p:origin x="1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a:solidFill>
          <a:schemeClr val="accent1"/>
        </a:solidFill>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4B0DDAD-E7FD-47FB-B83A-8074F961B75A}" type="doc">
      <dgm:prSet loTypeId="urn:microsoft.com/office/officeart/2005/8/layout/process1" loCatId="process" qsTypeId="urn:microsoft.com/office/officeart/2005/8/quickstyle/simple1" qsCatId="simple" csTypeId="urn:microsoft.com/office/officeart/2005/8/colors/accent1_2" csCatId="accent1" phldr="1"/>
      <dgm:spPr/>
    </dgm:pt>
    <dgm:pt modelId="{A9246756-0000-4B5B-B376-CF5EDD7310D6}">
      <dgm:prSet phldrT="[Text]"/>
      <dgm:spPr/>
      <dgm:t>
        <a:bodyPr/>
        <a:lstStyle/>
        <a:p>
          <a:r>
            <a:rPr lang="en-US" dirty="0"/>
            <a:t>Angle of Attack</a:t>
          </a:r>
        </a:p>
      </dgm:t>
    </dgm:pt>
    <dgm:pt modelId="{1A85F17B-3DE6-489E-8D68-279DC57F2392}" type="parTrans" cxnId="{D6B90FE8-B150-445B-8471-41222E0447A8}">
      <dgm:prSet/>
      <dgm:spPr/>
      <dgm:t>
        <a:bodyPr/>
        <a:lstStyle/>
        <a:p>
          <a:endParaRPr lang="en-US"/>
        </a:p>
      </dgm:t>
    </dgm:pt>
    <dgm:pt modelId="{FD1B6CE1-83C4-45C9-9F63-FAF4CA2B19E6}" type="sibTrans" cxnId="{D6B90FE8-B150-445B-8471-41222E0447A8}">
      <dgm:prSet/>
      <dgm:spPr/>
      <dgm:t>
        <a:bodyPr/>
        <a:lstStyle/>
        <a:p>
          <a:endParaRPr lang="en-US"/>
        </a:p>
      </dgm:t>
    </dgm:pt>
    <dgm:pt modelId="{33675672-82BA-4EBD-B0C8-3B5AB64614A3}">
      <dgm:prSet phldrT="[Text]"/>
      <dgm:spPr/>
      <dgm:t>
        <a:bodyPr/>
        <a:lstStyle/>
        <a:p>
          <a:r>
            <a:rPr lang="en-US" dirty="0"/>
            <a:t>Lift and Drag Coefficients</a:t>
          </a:r>
        </a:p>
      </dgm:t>
    </dgm:pt>
    <dgm:pt modelId="{1E25A47D-F60F-4C6E-BCEE-1254EADEFD11}" type="parTrans" cxnId="{B95D04F1-C645-469E-8147-637DBFFC113C}">
      <dgm:prSet/>
      <dgm:spPr/>
      <dgm:t>
        <a:bodyPr/>
        <a:lstStyle/>
        <a:p>
          <a:endParaRPr lang="en-US"/>
        </a:p>
      </dgm:t>
    </dgm:pt>
    <dgm:pt modelId="{9BC29369-1929-442B-80E3-6AC1CAB63EAD}" type="sibTrans" cxnId="{B95D04F1-C645-469E-8147-637DBFFC113C}">
      <dgm:prSet/>
      <dgm:spPr/>
      <dgm:t>
        <a:bodyPr/>
        <a:lstStyle/>
        <a:p>
          <a:endParaRPr lang="en-US"/>
        </a:p>
      </dgm:t>
    </dgm:pt>
    <dgm:pt modelId="{F0E5A605-72E6-4619-8682-B1372A75CB5A}">
      <dgm:prSet phldrT="[Text]"/>
      <dgm:spPr/>
      <dgm:t>
        <a:bodyPr/>
        <a:lstStyle/>
        <a:p>
          <a:r>
            <a:rPr lang="en-US" dirty="0"/>
            <a:t>Lift and Drag Forces</a:t>
          </a:r>
        </a:p>
      </dgm:t>
    </dgm:pt>
    <dgm:pt modelId="{FB00B52D-843F-4224-ACBE-D1090FF86EA3}" type="parTrans" cxnId="{F6875A21-1A95-4826-8736-B9561B654AEA}">
      <dgm:prSet/>
      <dgm:spPr/>
      <dgm:t>
        <a:bodyPr/>
        <a:lstStyle/>
        <a:p>
          <a:endParaRPr lang="en-US"/>
        </a:p>
      </dgm:t>
    </dgm:pt>
    <dgm:pt modelId="{303EC991-B62A-412A-82D6-D85F58C1DC55}" type="sibTrans" cxnId="{F6875A21-1A95-4826-8736-B9561B654AEA}">
      <dgm:prSet/>
      <dgm:spPr/>
      <dgm:t>
        <a:bodyPr/>
        <a:lstStyle/>
        <a:p>
          <a:pPr rtl="0"/>
          <a:endParaRPr lang="en-US"/>
        </a:p>
      </dgm:t>
    </dgm:pt>
    <dgm:pt modelId="{7114313D-F19F-41EB-A230-CC2B7A751ACE}">
      <dgm:prSet/>
      <dgm:spPr/>
      <dgm:t>
        <a:bodyPr/>
        <a:lstStyle/>
        <a:p>
          <a:r>
            <a:rPr lang="en-US" dirty="0"/>
            <a:t>Forces in the Surface Frame</a:t>
          </a:r>
        </a:p>
      </dgm:t>
    </dgm:pt>
    <dgm:pt modelId="{5D015AE9-2969-4D40-9232-1C7256E1332C}" type="parTrans" cxnId="{0A8B5AF5-9980-421B-B14C-AB20FEA65F2B}">
      <dgm:prSet/>
      <dgm:spPr/>
      <dgm:t>
        <a:bodyPr/>
        <a:lstStyle/>
        <a:p>
          <a:endParaRPr lang="en-US"/>
        </a:p>
      </dgm:t>
    </dgm:pt>
    <dgm:pt modelId="{8516B984-AEB6-4CE1-BCED-9CE4AA75B7AB}" type="sibTrans" cxnId="{0A8B5AF5-9980-421B-B14C-AB20FEA65F2B}">
      <dgm:prSet/>
      <dgm:spPr/>
      <dgm:t>
        <a:bodyPr/>
        <a:lstStyle/>
        <a:p>
          <a:endParaRPr lang="en-US"/>
        </a:p>
      </dgm:t>
    </dgm:pt>
    <dgm:pt modelId="{040B6F77-D154-4314-9B44-54BFC91215FC}" type="pres">
      <dgm:prSet presAssocID="{04B0DDAD-E7FD-47FB-B83A-8074F961B75A}" presName="Name0" presStyleCnt="0">
        <dgm:presLayoutVars>
          <dgm:dir/>
          <dgm:resizeHandles val="exact"/>
        </dgm:presLayoutVars>
      </dgm:prSet>
      <dgm:spPr/>
    </dgm:pt>
    <dgm:pt modelId="{9A9159A9-660E-4ABF-A8A2-FA242B3F2189}" type="pres">
      <dgm:prSet presAssocID="{A9246756-0000-4B5B-B376-CF5EDD7310D6}" presName="node" presStyleLbl="node1" presStyleIdx="0" presStyleCnt="4">
        <dgm:presLayoutVars>
          <dgm:bulletEnabled val="1"/>
        </dgm:presLayoutVars>
      </dgm:prSet>
      <dgm:spPr/>
    </dgm:pt>
    <dgm:pt modelId="{035D8A57-2769-480E-B9B3-FE05D68E9662}" type="pres">
      <dgm:prSet presAssocID="{FD1B6CE1-83C4-45C9-9F63-FAF4CA2B19E6}" presName="sibTrans" presStyleLbl="sibTrans2D1" presStyleIdx="0" presStyleCnt="3"/>
      <dgm:spPr/>
    </dgm:pt>
    <dgm:pt modelId="{5F0EA824-822A-4A06-8DDA-BA8F4B449362}" type="pres">
      <dgm:prSet presAssocID="{FD1B6CE1-83C4-45C9-9F63-FAF4CA2B19E6}" presName="connectorText" presStyleLbl="sibTrans2D1" presStyleIdx="0" presStyleCnt="3"/>
      <dgm:spPr/>
    </dgm:pt>
    <dgm:pt modelId="{A4E0569D-837C-4DF0-82FA-58568BB9D725}" type="pres">
      <dgm:prSet presAssocID="{33675672-82BA-4EBD-B0C8-3B5AB64614A3}" presName="node" presStyleLbl="node1" presStyleIdx="1" presStyleCnt="4">
        <dgm:presLayoutVars>
          <dgm:bulletEnabled val="1"/>
        </dgm:presLayoutVars>
      </dgm:prSet>
      <dgm:spPr/>
    </dgm:pt>
    <dgm:pt modelId="{96157E1D-EF67-482F-8CF9-808A22B4F209}" type="pres">
      <dgm:prSet presAssocID="{9BC29369-1929-442B-80E3-6AC1CAB63EAD}" presName="sibTrans" presStyleLbl="sibTrans2D1" presStyleIdx="1" presStyleCnt="3"/>
      <dgm:spPr/>
    </dgm:pt>
    <dgm:pt modelId="{31AED5BB-CD56-48A9-875E-7DD30C85EBD7}" type="pres">
      <dgm:prSet presAssocID="{9BC29369-1929-442B-80E3-6AC1CAB63EAD}" presName="connectorText" presStyleLbl="sibTrans2D1" presStyleIdx="1" presStyleCnt="3"/>
      <dgm:spPr/>
    </dgm:pt>
    <dgm:pt modelId="{34D7CFB8-154D-45FE-A280-509F7AB3A0AF}" type="pres">
      <dgm:prSet presAssocID="{F0E5A605-72E6-4619-8682-B1372A75CB5A}" presName="node" presStyleLbl="node1" presStyleIdx="2" presStyleCnt="4">
        <dgm:presLayoutVars>
          <dgm:bulletEnabled val="1"/>
        </dgm:presLayoutVars>
      </dgm:prSet>
      <dgm:spPr/>
    </dgm:pt>
    <dgm:pt modelId="{EDE866A7-DD4F-45B5-8202-166DCEAC658B}" type="pres">
      <dgm:prSet presAssocID="{303EC991-B62A-412A-82D6-D85F58C1DC55}" presName="sibTrans" presStyleLbl="sibTrans2D1" presStyleIdx="2" presStyleCnt="3"/>
      <dgm:spPr/>
    </dgm:pt>
    <dgm:pt modelId="{F92E08BB-705E-4E4D-B113-B081C6F064CA}" type="pres">
      <dgm:prSet presAssocID="{303EC991-B62A-412A-82D6-D85F58C1DC55}" presName="connectorText" presStyleLbl="sibTrans2D1" presStyleIdx="2" presStyleCnt="3"/>
      <dgm:spPr/>
    </dgm:pt>
    <dgm:pt modelId="{CD461F2E-6BC8-46A6-9E5C-F7D62635DAFA}" type="pres">
      <dgm:prSet presAssocID="{7114313D-F19F-41EB-A230-CC2B7A751ACE}" presName="node" presStyleLbl="node1" presStyleIdx="3" presStyleCnt="4">
        <dgm:presLayoutVars>
          <dgm:bulletEnabled val="1"/>
        </dgm:presLayoutVars>
      </dgm:prSet>
      <dgm:spPr/>
    </dgm:pt>
  </dgm:ptLst>
  <dgm:cxnLst>
    <dgm:cxn modelId="{27D17B20-8474-4BED-91B3-38FC6245E4AD}" type="presOf" srcId="{04B0DDAD-E7FD-47FB-B83A-8074F961B75A}" destId="{040B6F77-D154-4314-9B44-54BFC91215FC}" srcOrd="0" destOrd="0" presId="urn:microsoft.com/office/officeart/2005/8/layout/process1"/>
    <dgm:cxn modelId="{F6875A21-1A95-4826-8736-B9561B654AEA}" srcId="{04B0DDAD-E7FD-47FB-B83A-8074F961B75A}" destId="{F0E5A605-72E6-4619-8682-B1372A75CB5A}" srcOrd="2" destOrd="0" parTransId="{FB00B52D-843F-4224-ACBE-D1090FF86EA3}" sibTransId="{303EC991-B62A-412A-82D6-D85F58C1DC55}"/>
    <dgm:cxn modelId="{652AB341-DA91-49CD-A33C-473F22CCE845}" type="presOf" srcId="{33675672-82BA-4EBD-B0C8-3B5AB64614A3}" destId="{A4E0569D-837C-4DF0-82FA-58568BB9D725}" srcOrd="0" destOrd="0" presId="urn:microsoft.com/office/officeart/2005/8/layout/process1"/>
    <dgm:cxn modelId="{3079BC6F-DB5A-45F7-BAC4-3F09EA4A72DC}" type="presOf" srcId="{9BC29369-1929-442B-80E3-6AC1CAB63EAD}" destId="{96157E1D-EF67-482F-8CF9-808A22B4F209}" srcOrd="0" destOrd="0" presId="urn:microsoft.com/office/officeart/2005/8/layout/process1"/>
    <dgm:cxn modelId="{30B2C991-3529-4F22-A719-CB29B6911F37}" type="presOf" srcId="{303EC991-B62A-412A-82D6-D85F58C1DC55}" destId="{F92E08BB-705E-4E4D-B113-B081C6F064CA}" srcOrd="1" destOrd="0" presId="urn:microsoft.com/office/officeart/2005/8/layout/process1"/>
    <dgm:cxn modelId="{ED02619B-F62A-4A6B-B404-F70DD94E800D}" type="presOf" srcId="{FD1B6CE1-83C4-45C9-9F63-FAF4CA2B19E6}" destId="{5F0EA824-822A-4A06-8DDA-BA8F4B449362}" srcOrd="1" destOrd="0" presId="urn:microsoft.com/office/officeart/2005/8/layout/process1"/>
    <dgm:cxn modelId="{9295F0B2-1437-46A6-8E33-74BE04E89838}" type="presOf" srcId="{FD1B6CE1-83C4-45C9-9F63-FAF4CA2B19E6}" destId="{035D8A57-2769-480E-B9B3-FE05D68E9662}" srcOrd="0" destOrd="0" presId="urn:microsoft.com/office/officeart/2005/8/layout/process1"/>
    <dgm:cxn modelId="{00D40CC1-817A-4355-9A72-69267F9C4FA6}" type="presOf" srcId="{9BC29369-1929-442B-80E3-6AC1CAB63EAD}" destId="{31AED5BB-CD56-48A9-875E-7DD30C85EBD7}" srcOrd="1" destOrd="0" presId="urn:microsoft.com/office/officeart/2005/8/layout/process1"/>
    <dgm:cxn modelId="{DC1069C6-5BE1-45D8-AFD1-7EA7D8B6E2E3}" type="presOf" srcId="{303EC991-B62A-412A-82D6-D85F58C1DC55}" destId="{EDE866A7-DD4F-45B5-8202-166DCEAC658B}" srcOrd="0" destOrd="0" presId="urn:microsoft.com/office/officeart/2005/8/layout/process1"/>
    <dgm:cxn modelId="{5E75D4E0-21F2-41AB-B2DE-E41D5EAF1C5E}" type="presOf" srcId="{F0E5A605-72E6-4619-8682-B1372A75CB5A}" destId="{34D7CFB8-154D-45FE-A280-509F7AB3A0AF}" srcOrd="0" destOrd="0" presId="urn:microsoft.com/office/officeart/2005/8/layout/process1"/>
    <dgm:cxn modelId="{D6B90FE8-B150-445B-8471-41222E0447A8}" srcId="{04B0DDAD-E7FD-47FB-B83A-8074F961B75A}" destId="{A9246756-0000-4B5B-B376-CF5EDD7310D6}" srcOrd="0" destOrd="0" parTransId="{1A85F17B-3DE6-489E-8D68-279DC57F2392}" sibTransId="{FD1B6CE1-83C4-45C9-9F63-FAF4CA2B19E6}"/>
    <dgm:cxn modelId="{0E173EED-7D16-4BB8-AC11-CA63406228FB}" type="presOf" srcId="{A9246756-0000-4B5B-B376-CF5EDD7310D6}" destId="{9A9159A9-660E-4ABF-A8A2-FA242B3F2189}" srcOrd="0" destOrd="0" presId="urn:microsoft.com/office/officeart/2005/8/layout/process1"/>
    <dgm:cxn modelId="{A63E5EED-9716-44F5-BE9C-037EB128B471}" type="presOf" srcId="{7114313D-F19F-41EB-A230-CC2B7A751ACE}" destId="{CD461F2E-6BC8-46A6-9E5C-F7D62635DAFA}" srcOrd="0" destOrd="0" presId="urn:microsoft.com/office/officeart/2005/8/layout/process1"/>
    <dgm:cxn modelId="{B95D04F1-C645-469E-8147-637DBFFC113C}" srcId="{04B0DDAD-E7FD-47FB-B83A-8074F961B75A}" destId="{33675672-82BA-4EBD-B0C8-3B5AB64614A3}" srcOrd="1" destOrd="0" parTransId="{1E25A47D-F60F-4C6E-BCEE-1254EADEFD11}" sibTransId="{9BC29369-1929-442B-80E3-6AC1CAB63EAD}"/>
    <dgm:cxn modelId="{0A8B5AF5-9980-421B-B14C-AB20FEA65F2B}" srcId="{04B0DDAD-E7FD-47FB-B83A-8074F961B75A}" destId="{7114313D-F19F-41EB-A230-CC2B7A751ACE}" srcOrd="3" destOrd="0" parTransId="{5D015AE9-2969-4D40-9232-1C7256E1332C}" sibTransId="{8516B984-AEB6-4CE1-BCED-9CE4AA75B7AB}"/>
    <dgm:cxn modelId="{DEA80032-7615-4DF9-BF4E-8FB1E66EAB35}" type="presParOf" srcId="{040B6F77-D154-4314-9B44-54BFC91215FC}" destId="{9A9159A9-660E-4ABF-A8A2-FA242B3F2189}" srcOrd="0" destOrd="0" presId="urn:microsoft.com/office/officeart/2005/8/layout/process1"/>
    <dgm:cxn modelId="{CDCE49B5-90B6-45C0-A2EE-3381B13B6ED5}" type="presParOf" srcId="{040B6F77-D154-4314-9B44-54BFC91215FC}" destId="{035D8A57-2769-480E-B9B3-FE05D68E9662}" srcOrd="1" destOrd="0" presId="urn:microsoft.com/office/officeart/2005/8/layout/process1"/>
    <dgm:cxn modelId="{CDB947B1-CA55-478A-AD8D-421BB24F2DB5}" type="presParOf" srcId="{035D8A57-2769-480E-B9B3-FE05D68E9662}" destId="{5F0EA824-822A-4A06-8DDA-BA8F4B449362}" srcOrd="0" destOrd="0" presId="urn:microsoft.com/office/officeart/2005/8/layout/process1"/>
    <dgm:cxn modelId="{80F868E6-D0ED-4239-9270-6CF83331D8CE}" type="presParOf" srcId="{040B6F77-D154-4314-9B44-54BFC91215FC}" destId="{A4E0569D-837C-4DF0-82FA-58568BB9D725}" srcOrd="2" destOrd="0" presId="urn:microsoft.com/office/officeart/2005/8/layout/process1"/>
    <dgm:cxn modelId="{D2D287D8-6E45-48A6-9A05-88369E493F01}" type="presParOf" srcId="{040B6F77-D154-4314-9B44-54BFC91215FC}" destId="{96157E1D-EF67-482F-8CF9-808A22B4F209}" srcOrd="3" destOrd="0" presId="urn:microsoft.com/office/officeart/2005/8/layout/process1"/>
    <dgm:cxn modelId="{5C8EFC92-9F86-407C-B33F-629F04576010}" type="presParOf" srcId="{96157E1D-EF67-482F-8CF9-808A22B4F209}" destId="{31AED5BB-CD56-48A9-875E-7DD30C85EBD7}" srcOrd="0" destOrd="0" presId="urn:microsoft.com/office/officeart/2005/8/layout/process1"/>
    <dgm:cxn modelId="{ED673DE3-BE59-45D6-96F3-69E41C08BBD3}" type="presParOf" srcId="{040B6F77-D154-4314-9B44-54BFC91215FC}" destId="{34D7CFB8-154D-45FE-A280-509F7AB3A0AF}" srcOrd="4" destOrd="0" presId="urn:microsoft.com/office/officeart/2005/8/layout/process1"/>
    <dgm:cxn modelId="{F8C931E1-D561-43DC-80BA-172E48A88BB4}" type="presParOf" srcId="{040B6F77-D154-4314-9B44-54BFC91215FC}" destId="{EDE866A7-DD4F-45B5-8202-166DCEAC658B}" srcOrd="5" destOrd="0" presId="urn:microsoft.com/office/officeart/2005/8/layout/process1"/>
    <dgm:cxn modelId="{3BA85FE2-7182-48A0-82B2-5867008AC5F6}" type="presParOf" srcId="{EDE866A7-DD4F-45B5-8202-166DCEAC658B}" destId="{F92E08BB-705E-4E4D-B113-B081C6F064CA}" srcOrd="0" destOrd="0" presId="urn:microsoft.com/office/officeart/2005/8/layout/process1"/>
    <dgm:cxn modelId="{F3192556-2805-4F4C-8CCC-5A0E2548FFF5}" type="presParOf" srcId="{040B6F77-D154-4314-9B44-54BFC91215FC}" destId="{CD461F2E-6BC8-46A6-9E5C-F7D62635DAF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a:solidFill>
          <a:schemeClr val="accent1"/>
        </a:solidFill>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a:solidFill>
          <a:schemeClr val="accent1"/>
        </a:solidFill>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a:solidFill>
          <a:schemeClr val="accent1"/>
        </a:solidFill>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a:solidFill>
          <a:schemeClr val="accent1"/>
        </a:solidFill>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a:solidFill>
          <a:schemeClr val="accent1"/>
        </a:solidFill>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a:solidFill>
          <a:schemeClr val="accent1"/>
        </a:solidFill>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a:solidFill>
          <a:schemeClr val="accent1"/>
        </a:solidFill>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a:solidFill>
          <a:schemeClr val="accent1"/>
        </a:solidFill>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Future Work</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a:solidFill>
          <a:schemeClr val="accent1"/>
        </a:solidFill>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a:solidFill>
          <a:schemeClr val="accent1"/>
        </a:solidFill>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a:solidFill>
          <a:schemeClr val="accent1"/>
        </a:solidFill>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a:solidFill>
          <a:schemeClr val="accent1"/>
        </a:solidFill>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a:solidFill>
          <a:schemeClr val="accent1"/>
        </a:solidFill>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a:solidFill>
          <a:schemeClr val="accent1"/>
        </a:solidFill>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a:solidFill>
          <a:schemeClr val="accent1"/>
        </a:solidFill>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a:solidFill>
          <a:schemeClr val="accent1"/>
        </a:solidFill>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a:solidFill>
          <a:schemeClr val="accent1"/>
        </a:solidFill>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a:solidFill>
          <a:schemeClr val="accent1"/>
        </a:solidFill>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a:solidFill>
          <a:schemeClr val="accent1"/>
        </a:solidFill>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a:solidFill>
          <a:schemeClr val="accent1"/>
        </a:solidFill>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a:solidFill>
          <a:schemeClr val="accent1"/>
        </a:solidFill>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Future Work</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a:solidFill>
          <a:schemeClr val="accent1"/>
        </a:solidFill>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a:solidFill>
          <a:schemeClr val="accent1"/>
        </a:solidFill>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a:solidFill>
          <a:schemeClr val="accent1"/>
        </a:solidFill>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8773EFE-7F68-7B4D-8124-A443496C56F8}" type="doc">
      <dgm:prSet loTypeId="urn:microsoft.com/office/officeart/2005/8/layout/chevron1" loCatId="" qsTypeId="urn:microsoft.com/office/officeart/2005/8/quickstyle/simple3" qsCatId="simple" csTypeId="urn:microsoft.com/office/officeart/2005/8/colors/accent1_2" csCatId="accent1" phldr="1"/>
      <dgm:spPr/>
    </dgm:pt>
    <dgm:pt modelId="{AC60905B-F632-3E4E-B168-3C640A6971BF}">
      <dgm:prSet phldrT="[Text]"/>
      <dgm:spPr/>
      <dgm:t>
        <a:bodyPr/>
        <a:lstStyle/>
        <a:p>
          <a:r>
            <a:rPr lang="en-US" dirty="0"/>
            <a:t>Motivation</a:t>
          </a:r>
        </a:p>
      </dgm:t>
    </dgm:pt>
    <dgm:pt modelId="{14D6F8FC-65EE-154D-A344-51065C20CAA2}" type="parTrans" cxnId="{587F195A-2CC6-3446-B4A9-1C36400303D7}">
      <dgm:prSet/>
      <dgm:spPr/>
      <dgm:t>
        <a:bodyPr/>
        <a:lstStyle/>
        <a:p>
          <a:endParaRPr lang="en-US"/>
        </a:p>
      </dgm:t>
    </dgm:pt>
    <dgm:pt modelId="{96FD68AA-383B-F64C-A945-CBAB25B4D477}" type="sibTrans" cxnId="{587F195A-2CC6-3446-B4A9-1C36400303D7}">
      <dgm:prSet/>
      <dgm:spPr/>
      <dgm:t>
        <a:bodyPr/>
        <a:lstStyle/>
        <a:p>
          <a:endParaRPr lang="en-US"/>
        </a:p>
      </dgm:t>
    </dgm:pt>
    <dgm:pt modelId="{AE9E0EE4-3C59-0645-B41C-A8A439647B98}">
      <dgm:prSet phldrT="[Text]"/>
      <dgm:spPr>
        <a:solidFill>
          <a:schemeClr val="accent1"/>
        </a:solidFill>
      </dgm:spPr>
      <dgm:t>
        <a:bodyPr tIns="14668" rIns="14668" bIns="14668"/>
        <a:lstStyle/>
        <a:p>
          <a:r>
            <a:rPr lang="en-US" dirty="0"/>
            <a:t>Model Development</a:t>
          </a:r>
        </a:p>
      </dgm:t>
    </dgm:pt>
    <dgm:pt modelId="{C5351368-B954-3B4C-95A0-4D665BC5802C}" type="parTrans" cxnId="{76B11CF4-65C5-1242-93F3-B934A04E780D}">
      <dgm:prSet/>
      <dgm:spPr/>
      <dgm:t>
        <a:bodyPr/>
        <a:lstStyle/>
        <a:p>
          <a:endParaRPr lang="en-US"/>
        </a:p>
      </dgm:t>
    </dgm:pt>
    <dgm:pt modelId="{092967E7-3538-3B4A-96AD-59D5E5D4C2A3}" type="sibTrans" cxnId="{76B11CF4-65C5-1242-93F3-B934A04E780D}">
      <dgm:prSet/>
      <dgm:spPr/>
      <dgm:t>
        <a:bodyPr/>
        <a:lstStyle/>
        <a:p>
          <a:endParaRPr lang="en-US"/>
        </a:p>
      </dgm:t>
    </dgm:pt>
    <dgm:pt modelId="{23FB9693-3701-E744-A477-5ED7A3C2004A}">
      <dgm:prSet phldrT="[Text]"/>
      <dgm:spPr/>
      <dgm:t>
        <a:bodyPr/>
        <a:lstStyle/>
        <a:p>
          <a:r>
            <a:rPr lang="en-US" dirty="0"/>
            <a:t>Simulation Results</a:t>
          </a:r>
        </a:p>
      </dgm:t>
    </dgm:pt>
    <dgm:pt modelId="{A1B7BACB-A388-4641-BF51-9106B5B863EE}" type="parTrans" cxnId="{0F880D24-9765-034B-A4C9-D944B1F54BB3}">
      <dgm:prSet/>
      <dgm:spPr/>
      <dgm:t>
        <a:bodyPr/>
        <a:lstStyle/>
        <a:p>
          <a:endParaRPr lang="en-US"/>
        </a:p>
      </dgm:t>
    </dgm:pt>
    <dgm:pt modelId="{32FF7E6B-CB43-9843-9E3A-4D44F156C981}" type="sibTrans" cxnId="{0F880D24-9765-034B-A4C9-D944B1F54BB3}">
      <dgm:prSet/>
      <dgm:spPr/>
      <dgm:t>
        <a:bodyPr/>
        <a:lstStyle/>
        <a:p>
          <a:endParaRPr lang="en-US"/>
        </a:p>
      </dgm:t>
    </dgm:pt>
    <dgm:pt modelId="{B63EF59C-3A86-2F4B-A477-5257D1017CE3}">
      <dgm:prSet/>
      <dgm:spPr/>
      <dgm:t>
        <a:bodyPr/>
        <a:lstStyle/>
        <a:p>
          <a:r>
            <a:rPr lang="en-US" dirty="0"/>
            <a:t>Model Verification</a:t>
          </a:r>
        </a:p>
      </dgm:t>
    </dgm:pt>
    <dgm:pt modelId="{4A48215D-2AA3-8C4D-8434-9E6A23C4671C}" type="parTrans" cxnId="{2FB9759F-C1A5-8546-BE1D-B59398649B0B}">
      <dgm:prSet/>
      <dgm:spPr/>
      <dgm:t>
        <a:bodyPr/>
        <a:lstStyle/>
        <a:p>
          <a:endParaRPr lang="en-US"/>
        </a:p>
      </dgm:t>
    </dgm:pt>
    <dgm:pt modelId="{5B08079C-3418-AA4D-BF3D-E75317333502}" type="sibTrans" cxnId="{2FB9759F-C1A5-8546-BE1D-B59398649B0B}">
      <dgm:prSet/>
      <dgm:spPr/>
      <dgm:t>
        <a:bodyPr/>
        <a:lstStyle/>
        <a:p>
          <a:endParaRPr lang="en-US"/>
        </a:p>
      </dgm:t>
    </dgm:pt>
    <dgm:pt modelId="{5007BEC6-2EBD-2046-B852-E3844D24BA65}">
      <dgm:prSet/>
      <dgm:spPr/>
      <dgm:t>
        <a:bodyPr/>
        <a:lstStyle/>
        <a:p>
          <a:r>
            <a:rPr lang="en-US" dirty="0"/>
            <a:t>Conclusion</a:t>
          </a:r>
        </a:p>
      </dgm:t>
    </dgm:pt>
    <dgm:pt modelId="{CE0EFB47-7773-6B4B-A0FF-6BC4B7A60C5C}" type="parTrans" cxnId="{0D23E3BC-18C4-AC41-8FCF-7787175AEBA9}">
      <dgm:prSet/>
      <dgm:spPr/>
      <dgm:t>
        <a:bodyPr/>
        <a:lstStyle/>
        <a:p>
          <a:endParaRPr lang="en-US"/>
        </a:p>
      </dgm:t>
    </dgm:pt>
    <dgm:pt modelId="{39C69EBE-321B-2A44-9CC7-61C7A683AF7B}" type="sibTrans" cxnId="{0D23E3BC-18C4-AC41-8FCF-7787175AEBA9}">
      <dgm:prSet/>
      <dgm:spPr/>
      <dgm:t>
        <a:bodyPr/>
        <a:lstStyle/>
        <a:p>
          <a:endParaRPr lang="en-US"/>
        </a:p>
      </dgm:t>
    </dgm:pt>
    <dgm:pt modelId="{9769F6BC-31E0-CF40-950E-18FC197DC451}" type="pres">
      <dgm:prSet presAssocID="{58773EFE-7F68-7B4D-8124-A443496C56F8}" presName="Name0" presStyleCnt="0">
        <dgm:presLayoutVars>
          <dgm:dir/>
          <dgm:animLvl val="lvl"/>
          <dgm:resizeHandles val="exact"/>
        </dgm:presLayoutVars>
      </dgm:prSet>
      <dgm:spPr/>
    </dgm:pt>
    <dgm:pt modelId="{F8164509-533C-604A-9DF7-906F88461EF6}" type="pres">
      <dgm:prSet presAssocID="{AC60905B-F632-3E4E-B168-3C640A6971BF}" presName="parTxOnly" presStyleLbl="node1" presStyleIdx="0" presStyleCnt="5">
        <dgm:presLayoutVars>
          <dgm:chMax val="0"/>
          <dgm:chPref val="0"/>
          <dgm:bulletEnabled val="1"/>
        </dgm:presLayoutVars>
      </dgm:prSet>
      <dgm:spPr/>
    </dgm:pt>
    <dgm:pt modelId="{F7AAD1D5-77B5-294B-854F-94CA449FC75B}" type="pres">
      <dgm:prSet presAssocID="{96FD68AA-383B-F64C-A945-CBAB25B4D477}" presName="parTxOnlySpace" presStyleCnt="0"/>
      <dgm:spPr/>
    </dgm:pt>
    <dgm:pt modelId="{C8A80307-A71B-7441-B809-3B5A85F38290}" type="pres">
      <dgm:prSet presAssocID="{AE9E0EE4-3C59-0645-B41C-A8A439647B98}" presName="parTxOnly" presStyleLbl="node1" presStyleIdx="1" presStyleCnt="5">
        <dgm:presLayoutVars>
          <dgm:chMax val="0"/>
          <dgm:chPref val="0"/>
          <dgm:bulletEnabled val="1"/>
        </dgm:presLayoutVars>
      </dgm:prSet>
      <dgm:spPr/>
    </dgm:pt>
    <dgm:pt modelId="{1283724C-7D79-A241-A266-1CA9E33BADA3}" type="pres">
      <dgm:prSet presAssocID="{092967E7-3538-3B4A-96AD-59D5E5D4C2A3}" presName="parTxOnlySpace" presStyleCnt="0"/>
      <dgm:spPr/>
    </dgm:pt>
    <dgm:pt modelId="{AA5F1A2A-820D-1F4B-8B09-7DDF640690BD}" type="pres">
      <dgm:prSet presAssocID="{23FB9693-3701-E744-A477-5ED7A3C2004A}" presName="parTxOnly" presStyleLbl="node1" presStyleIdx="2" presStyleCnt="5">
        <dgm:presLayoutVars>
          <dgm:chMax val="0"/>
          <dgm:chPref val="0"/>
          <dgm:bulletEnabled val="1"/>
        </dgm:presLayoutVars>
      </dgm:prSet>
      <dgm:spPr/>
    </dgm:pt>
    <dgm:pt modelId="{E93A622F-26E7-FF43-B518-487BF9512BE8}" type="pres">
      <dgm:prSet presAssocID="{32FF7E6B-CB43-9843-9E3A-4D44F156C981}" presName="parTxOnlySpace" presStyleCnt="0"/>
      <dgm:spPr/>
    </dgm:pt>
    <dgm:pt modelId="{7DB7A49B-EAC9-6742-B9F7-96132EB05E6B}" type="pres">
      <dgm:prSet presAssocID="{B63EF59C-3A86-2F4B-A477-5257D1017CE3}" presName="parTxOnly" presStyleLbl="node1" presStyleIdx="3" presStyleCnt="5">
        <dgm:presLayoutVars>
          <dgm:chMax val="0"/>
          <dgm:chPref val="0"/>
          <dgm:bulletEnabled val="1"/>
        </dgm:presLayoutVars>
      </dgm:prSet>
      <dgm:spPr/>
    </dgm:pt>
    <dgm:pt modelId="{305AF232-FABA-A24C-A41F-AECCCBD7EDBE}" type="pres">
      <dgm:prSet presAssocID="{5B08079C-3418-AA4D-BF3D-E75317333502}" presName="parTxOnlySpace" presStyleCnt="0"/>
      <dgm:spPr/>
    </dgm:pt>
    <dgm:pt modelId="{F7757DF7-EDED-2743-B7D7-5742CB896554}" type="pres">
      <dgm:prSet presAssocID="{5007BEC6-2EBD-2046-B852-E3844D24BA65}" presName="parTxOnly" presStyleLbl="node1" presStyleIdx="4" presStyleCnt="5">
        <dgm:presLayoutVars>
          <dgm:chMax val="0"/>
          <dgm:chPref val="0"/>
          <dgm:bulletEnabled val="1"/>
        </dgm:presLayoutVars>
      </dgm:prSet>
      <dgm:spPr/>
    </dgm:pt>
  </dgm:ptLst>
  <dgm:cxnLst>
    <dgm:cxn modelId="{0F880D24-9765-034B-A4C9-D944B1F54BB3}" srcId="{58773EFE-7F68-7B4D-8124-A443496C56F8}" destId="{23FB9693-3701-E744-A477-5ED7A3C2004A}" srcOrd="2" destOrd="0" parTransId="{A1B7BACB-A388-4641-BF51-9106B5B863EE}" sibTransId="{32FF7E6B-CB43-9843-9E3A-4D44F156C981}"/>
    <dgm:cxn modelId="{47C86B2F-F797-1C40-809E-E449F38E9CC3}" type="presOf" srcId="{AE9E0EE4-3C59-0645-B41C-A8A439647B98}" destId="{C8A80307-A71B-7441-B809-3B5A85F38290}" srcOrd="0" destOrd="0" presId="urn:microsoft.com/office/officeart/2005/8/layout/chevron1"/>
    <dgm:cxn modelId="{54ED6F46-BD86-BC4F-A1D4-A2BF25DBB8AF}" type="presOf" srcId="{5007BEC6-2EBD-2046-B852-E3844D24BA65}" destId="{F7757DF7-EDED-2743-B7D7-5742CB896554}" srcOrd="0" destOrd="0" presId="urn:microsoft.com/office/officeart/2005/8/layout/chevron1"/>
    <dgm:cxn modelId="{587F195A-2CC6-3446-B4A9-1C36400303D7}" srcId="{58773EFE-7F68-7B4D-8124-A443496C56F8}" destId="{AC60905B-F632-3E4E-B168-3C640A6971BF}" srcOrd="0" destOrd="0" parTransId="{14D6F8FC-65EE-154D-A344-51065C20CAA2}" sibTransId="{96FD68AA-383B-F64C-A945-CBAB25B4D477}"/>
    <dgm:cxn modelId="{2FB9759F-C1A5-8546-BE1D-B59398649B0B}" srcId="{58773EFE-7F68-7B4D-8124-A443496C56F8}" destId="{B63EF59C-3A86-2F4B-A477-5257D1017CE3}" srcOrd="3" destOrd="0" parTransId="{4A48215D-2AA3-8C4D-8434-9E6A23C4671C}" sibTransId="{5B08079C-3418-AA4D-BF3D-E75317333502}"/>
    <dgm:cxn modelId="{37FB18B8-B9A7-DD40-B882-6DC62BBCDD78}" type="presOf" srcId="{AC60905B-F632-3E4E-B168-3C640A6971BF}" destId="{F8164509-533C-604A-9DF7-906F88461EF6}" srcOrd="0" destOrd="0" presId="urn:microsoft.com/office/officeart/2005/8/layout/chevron1"/>
    <dgm:cxn modelId="{0D23E3BC-18C4-AC41-8FCF-7787175AEBA9}" srcId="{58773EFE-7F68-7B4D-8124-A443496C56F8}" destId="{5007BEC6-2EBD-2046-B852-E3844D24BA65}" srcOrd="4" destOrd="0" parTransId="{CE0EFB47-7773-6B4B-A0FF-6BC4B7A60C5C}" sibTransId="{39C69EBE-321B-2A44-9CC7-61C7A683AF7B}"/>
    <dgm:cxn modelId="{FFA12BCF-8404-1341-889C-22ED28B36C53}" type="presOf" srcId="{58773EFE-7F68-7B4D-8124-A443496C56F8}" destId="{9769F6BC-31E0-CF40-950E-18FC197DC451}" srcOrd="0" destOrd="0" presId="urn:microsoft.com/office/officeart/2005/8/layout/chevron1"/>
    <dgm:cxn modelId="{A47AB3D0-A599-6143-AFE0-A1AAEAFC775E}" type="presOf" srcId="{B63EF59C-3A86-2F4B-A477-5257D1017CE3}" destId="{7DB7A49B-EAC9-6742-B9F7-96132EB05E6B}" srcOrd="0" destOrd="0" presId="urn:microsoft.com/office/officeart/2005/8/layout/chevron1"/>
    <dgm:cxn modelId="{76B11CF4-65C5-1242-93F3-B934A04E780D}" srcId="{58773EFE-7F68-7B4D-8124-A443496C56F8}" destId="{AE9E0EE4-3C59-0645-B41C-A8A439647B98}" srcOrd="1" destOrd="0" parTransId="{C5351368-B954-3B4C-95A0-4D665BC5802C}" sibTransId="{092967E7-3538-3B4A-96AD-59D5E5D4C2A3}"/>
    <dgm:cxn modelId="{F44554F5-D8B2-DF4E-B18A-7102101A58A1}" type="presOf" srcId="{23FB9693-3701-E744-A477-5ED7A3C2004A}" destId="{AA5F1A2A-820D-1F4B-8B09-7DDF640690BD}" srcOrd="0" destOrd="0" presId="urn:microsoft.com/office/officeart/2005/8/layout/chevron1"/>
    <dgm:cxn modelId="{B418E6B5-CF41-7E41-A727-E70C889990D4}" type="presParOf" srcId="{9769F6BC-31E0-CF40-950E-18FC197DC451}" destId="{F8164509-533C-604A-9DF7-906F88461EF6}" srcOrd="0" destOrd="0" presId="urn:microsoft.com/office/officeart/2005/8/layout/chevron1"/>
    <dgm:cxn modelId="{F4B36EC5-52FD-FA4B-8100-9263493D5744}" type="presParOf" srcId="{9769F6BC-31E0-CF40-950E-18FC197DC451}" destId="{F7AAD1D5-77B5-294B-854F-94CA449FC75B}" srcOrd="1" destOrd="0" presId="urn:microsoft.com/office/officeart/2005/8/layout/chevron1"/>
    <dgm:cxn modelId="{8B85B601-21B6-A94F-BA56-5C62DF2796A7}" type="presParOf" srcId="{9769F6BC-31E0-CF40-950E-18FC197DC451}" destId="{C8A80307-A71B-7441-B809-3B5A85F38290}" srcOrd="2" destOrd="0" presId="urn:microsoft.com/office/officeart/2005/8/layout/chevron1"/>
    <dgm:cxn modelId="{DB373B8F-0CEE-F245-B308-A56DA2941BDF}" type="presParOf" srcId="{9769F6BC-31E0-CF40-950E-18FC197DC451}" destId="{1283724C-7D79-A241-A266-1CA9E33BADA3}" srcOrd="3" destOrd="0" presId="urn:microsoft.com/office/officeart/2005/8/layout/chevron1"/>
    <dgm:cxn modelId="{66D85040-E819-E34B-AA71-AE733249BBD1}" type="presParOf" srcId="{9769F6BC-31E0-CF40-950E-18FC197DC451}" destId="{AA5F1A2A-820D-1F4B-8B09-7DDF640690BD}" srcOrd="4" destOrd="0" presId="urn:microsoft.com/office/officeart/2005/8/layout/chevron1"/>
    <dgm:cxn modelId="{0049F502-C425-204C-948F-6DBCAFBA4857}" type="presParOf" srcId="{9769F6BC-31E0-CF40-950E-18FC197DC451}" destId="{E93A622F-26E7-FF43-B518-487BF9512BE8}" srcOrd="5" destOrd="0" presId="urn:microsoft.com/office/officeart/2005/8/layout/chevron1"/>
    <dgm:cxn modelId="{8227F88D-07F5-9C4F-9A7E-9F3CB7F03CCA}" type="presParOf" srcId="{9769F6BC-31E0-CF40-950E-18FC197DC451}" destId="{7DB7A49B-EAC9-6742-B9F7-96132EB05E6B}" srcOrd="6" destOrd="0" presId="urn:microsoft.com/office/officeart/2005/8/layout/chevron1"/>
    <dgm:cxn modelId="{4FD7F14F-BC24-7F48-AE04-987F4F97CA6A}" type="presParOf" srcId="{9769F6BC-31E0-CF40-950E-18FC197DC451}" destId="{305AF232-FABA-A24C-A41F-AECCCBD7EDBE}" srcOrd="7" destOrd="0" presId="urn:microsoft.com/office/officeart/2005/8/layout/chevron1"/>
    <dgm:cxn modelId="{D4AF443E-840A-D441-AC25-233AAC365D63}" type="presParOf" srcId="{9769F6BC-31E0-CF40-950E-18FC197DC451}" destId="{F7757DF7-EDED-2743-B7D7-5742CB896554}"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9159A9-660E-4ABF-A8A2-FA242B3F2189}">
      <dsp:nvSpPr>
        <dsp:cNvPr id="0" name=""/>
        <dsp:cNvSpPr/>
      </dsp:nvSpPr>
      <dsp:spPr>
        <a:xfrm>
          <a:off x="4690" y="118213"/>
          <a:ext cx="2050756" cy="12304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Angle of Attack</a:t>
          </a:r>
        </a:p>
      </dsp:txBody>
      <dsp:txXfrm>
        <a:off x="40729" y="154252"/>
        <a:ext cx="1978678" cy="1158375"/>
      </dsp:txXfrm>
    </dsp:sp>
    <dsp:sp modelId="{035D8A57-2769-480E-B9B3-FE05D68E9662}">
      <dsp:nvSpPr>
        <dsp:cNvPr id="0" name=""/>
        <dsp:cNvSpPr/>
      </dsp:nvSpPr>
      <dsp:spPr>
        <a:xfrm>
          <a:off x="2260522" y="479146"/>
          <a:ext cx="434760" cy="508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260522" y="580863"/>
        <a:ext cx="304332" cy="305153"/>
      </dsp:txXfrm>
    </dsp:sp>
    <dsp:sp modelId="{A4E0569D-837C-4DF0-82FA-58568BB9D725}">
      <dsp:nvSpPr>
        <dsp:cNvPr id="0" name=""/>
        <dsp:cNvSpPr/>
      </dsp:nvSpPr>
      <dsp:spPr>
        <a:xfrm>
          <a:off x="2875749" y="118213"/>
          <a:ext cx="2050756" cy="12304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Lift and Drag Coefficients</a:t>
          </a:r>
        </a:p>
      </dsp:txBody>
      <dsp:txXfrm>
        <a:off x="2911788" y="154252"/>
        <a:ext cx="1978678" cy="1158375"/>
      </dsp:txXfrm>
    </dsp:sp>
    <dsp:sp modelId="{96157E1D-EF67-482F-8CF9-808A22B4F209}">
      <dsp:nvSpPr>
        <dsp:cNvPr id="0" name=""/>
        <dsp:cNvSpPr/>
      </dsp:nvSpPr>
      <dsp:spPr>
        <a:xfrm>
          <a:off x="5131581" y="479146"/>
          <a:ext cx="434760" cy="508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131581" y="580863"/>
        <a:ext cx="304332" cy="305153"/>
      </dsp:txXfrm>
    </dsp:sp>
    <dsp:sp modelId="{34D7CFB8-154D-45FE-A280-509F7AB3A0AF}">
      <dsp:nvSpPr>
        <dsp:cNvPr id="0" name=""/>
        <dsp:cNvSpPr/>
      </dsp:nvSpPr>
      <dsp:spPr>
        <a:xfrm>
          <a:off x="5746808" y="118213"/>
          <a:ext cx="2050756" cy="12304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Lift and Drag Forces</a:t>
          </a:r>
        </a:p>
      </dsp:txBody>
      <dsp:txXfrm>
        <a:off x="5782847" y="154252"/>
        <a:ext cx="1978678" cy="1158375"/>
      </dsp:txXfrm>
    </dsp:sp>
    <dsp:sp modelId="{EDE866A7-DD4F-45B5-8202-166DCEAC658B}">
      <dsp:nvSpPr>
        <dsp:cNvPr id="0" name=""/>
        <dsp:cNvSpPr/>
      </dsp:nvSpPr>
      <dsp:spPr>
        <a:xfrm>
          <a:off x="8002640" y="479146"/>
          <a:ext cx="434760" cy="5085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rtl="0">
            <a:lnSpc>
              <a:spcPct val="90000"/>
            </a:lnSpc>
            <a:spcBef>
              <a:spcPct val="0"/>
            </a:spcBef>
            <a:spcAft>
              <a:spcPct val="35000"/>
            </a:spcAft>
            <a:buNone/>
          </a:pPr>
          <a:endParaRPr lang="en-US" sz="1900" kern="1200"/>
        </a:p>
      </dsp:txBody>
      <dsp:txXfrm>
        <a:off x="8002640" y="580863"/>
        <a:ext cx="304332" cy="305153"/>
      </dsp:txXfrm>
    </dsp:sp>
    <dsp:sp modelId="{CD461F2E-6BC8-46A6-9E5C-F7D62635DAFA}">
      <dsp:nvSpPr>
        <dsp:cNvPr id="0" name=""/>
        <dsp:cNvSpPr/>
      </dsp:nvSpPr>
      <dsp:spPr>
        <a:xfrm>
          <a:off x="8617867" y="118213"/>
          <a:ext cx="2050756" cy="12304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Forces in the Surface Frame</a:t>
          </a:r>
        </a:p>
      </dsp:txBody>
      <dsp:txXfrm>
        <a:off x="8653906" y="154252"/>
        <a:ext cx="1978678" cy="115837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Future Work</a:t>
          </a:r>
        </a:p>
      </dsp:txBody>
      <dsp:txXfrm>
        <a:off x="5287656" y="339362"/>
        <a:ext cx="834647" cy="55643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Future Work</a:t>
          </a:r>
        </a:p>
      </dsp:txBody>
      <dsp:txXfrm>
        <a:off x="5287656" y="339362"/>
        <a:ext cx="834647" cy="55643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64509-533C-604A-9DF7-906F88461EF6}">
      <dsp:nvSpPr>
        <dsp:cNvPr id="0" name=""/>
        <dsp:cNvSpPr/>
      </dsp:nvSpPr>
      <dsp:spPr>
        <a:xfrm>
          <a:off x="1563"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Motivation</a:t>
          </a:r>
        </a:p>
      </dsp:txBody>
      <dsp:txXfrm>
        <a:off x="279778" y="339362"/>
        <a:ext cx="834647" cy="556430"/>
      </dsp:txXfrm>
    </dsp:sp>
    <dsp:sp modelId="{C8A80307-A71B-7441-B809-3B5A85F38290}">
      <dsp:nvSpPr>
        <dsp:cNvPr id="0" name=""/>
        <dsp:cNvSpPr/>
      </dsp:nvSpPr>
      <dsp:spPr>
        <a:xfrm>
          <a:off x="1253532" y="339362"/>
          <a:ext cx="1391077" cy="556430"/>
        </a:xfrm>
        <a:prstGeom prst="chevron">
          <a:avLst/>
        </a:prstGeom>
        <a:solidFill>
          <a:schemeClr val="accent1"/>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8" rIns="14668" bIns="14668" numCol="1" spcCol="1270" anchor="ctr" anchorCtr="0">
          <a:noAutofit/>
        </a:bodyPr>
        <a:lstStyle/>
        <a:p>
          <a:pPr marL="0" lvl="0" indent="0" algn="ctr" defTabSz="488950">
            <a:lnSpc>
              <a:spcPct val="90000"/>
            </a:lnSpc>
            <a:spcBef>
              <a:spcPct val="0"/>
            </a:spcBef>
            <a:spcAft>
              <a:spcPct val="35000"/>
            </a:spcAft>
            <a:buNone/>
          </a:pPr>
          <a:r>
            <a:rPr lang="en-US" sz="1100" kern="1200" dirty="0"/>
            <a:t>Model Development</a:t>
          </a:r>
        </a:p>
      </dsp:txBody>
      <dsp:txXfrm>
        <a:off x="1531747" y="339362"/>
        <a:ext cx="834647" cy="556430"/>
      </dsp:txXfrm>
    </dsp:sp>
    <dsp:sp modelId="{AA5F1A2A-820D-1F4B-8B09-7DDF640690BD}">
      <dsp:nvSpPr>
        <dsp:cNvPr id="0" name=""/>
        <dsp:cNvSpPr/>
      </dsp:nvSpPr>
      <dsp:spPr>
        <a:xfrm>
          <a:off x="2505502"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Simulation Results</a:t>
          </a:r>
        </a:p>
      </dsp:txBody>
      <dsp:txXfrm>
        <a:off x="2783717" y="339362"/>
        <a:ext cx="834647" cy="556430"/>
      </dsp:txXfrm>
    </dsp:sp>
    <dsp:sp modelId="{7DB7A49B-EAC9-6742-B9F7-96132EB05E6B}">
      <dsp:nvSpPr>
        <dsp:cNvPr id="0" name=""/>
        <dsp:cNvSpPr/>
      </dsp:nvSpPr>
      <dsp:spPr>
        <a:xfrm>
          <a:off x="375747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Model Verification</a:t>
          </a:r>
        </a:p>
      </dsp:txBody>
      <dsp:txXfrm>
        <a:off x="4035686" y="339362"/>
        <a:ext cx="834647" cy="556430"/>
      </dsp:txXfrm>
    </dsp:sp>
    <dsp:sp modelId="{F7757DF7-EDED-2743-B7D7-5742CB896554}">
      <dsp:nvSpPr>
        <dsp:cNvPr id="0" name=""/>
        <dsp:cNvSpPr/>
      </dsp:nvSpPr>
      <dsp:spPr>
        <a:xfrm>
          <a:off x="5009441" y="339362"/>
          <a:ext cx="1391077" cy="556430"/>
        </a:xfrm>
        <a:prstGeom prst="chevron">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t>Conclusion</a:t>
          </a:r>
        </a:p>
      </dsp:txBody>
      <dsp:txXfrm>
        <a:off x="5287656" y="339362"/>
        <a:ext cx="834647" cy="5564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7:34.264"/>
    </inkml:context>
    <inkml:brush xml:id="br0">
      <inkml:brushProperty name="width" value="0.35" units="cm"/>
      <inkml:brushProperty name="height" value="0.35" units="cm"/>
      <inkml:brushProperty name="color" value="#FFFFFF"/>
    </inkml:brush>
  </inkml:definitions>
  <inkml:trace contextRef="#ctx0" brushRef="#br0">0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7:47.316"/>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8:15.038"/>
    </inkml:context>
    <inkml:brush xml:id="br0">
      <inkml:brushProperty name="width" value="0.35" units="cm"/>
      <inkml:brushProperty name="height" value="0.35" units="cm"/>
      <inkml:brushProperty name="color" value="#FFFFFF"/>
    </inkml:brush>
  </inkml:definitions>
  <inkml:trace contextRef="#ctx0" brushRef="#br0">0 106 24575,'386'-8'0,"-368"6"0,-1 0 0,1-1 0,-1-1 0,29-10 0,15-3 0,-32 12 0,1 2 0,33-1 0,16 0 0,104-23 0,-65 19 0,-98 3-1365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8:24.701"/>
    </inkml:context>
    <inkml:brush xml:id="br0">
      <inkml:brushProperty name="width" value="0.35" units="cm"/>
      <inkml:brushProperty name="height" value="0.35" units="cm"/>
      <inkml:brushProperty name="color" value="#FFFFFF"/>
    </inkml:brush>
  </inkml:definitions>
  <inkml:trace contextRef="#ctx0" brushRef="#br0">0 60 24575,'120'5'0,"-69"-1"0,80-5 0,-30-8 0,-49 5 0,156-8 0,-185 11 0,0-2 0,30-6 0,-31 5 0,0 0 0,36 0 0,68-13 0,-9 17-1365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8:35.341"/>
    </inkml:context>
    <inkml:brush xml:id="br0">
      <inkml:brushProperty name="width" value="0.05" units="cm"/>
      <inkml:brushProperty name="height" value="0.05" units="cm"/>
      <inkml:brushProperty name="color" value="#FFFFFF"/>
    </inkml:brush>
  </inkml:definitions>
  <inkml:trace contextRef="#ctx0" brushRef="#br0">33 1 24575,'-10'0'0,"-13"1"0,25 2 0,16 4 0,-15-6 0,1 0 0,0 0 0,0 0 0,0-1 0,0 0 0,0 0 0,0 0 0,0 0 0,0-1 0,7-1 0,24-2 0,-37 5 0,0 0 0,0 0 0,-1 0 0,1 0 0,0 0 0,0 0 0,0 0 0,0 1 0,0-1 0,0 1 0,-2 2 0,4-4 0,0 0 0,-1 0 0,1 1 0,0-1 0,-1 0 0,1 1 0,0-1 0,0 0 0,0 1 0,-1-1 0,1 0 0,0 1 0,0-1 0,0 1 0,0-1 0,0 0 0,-1 1 0,1-1 0,0 1 0,0-1 0,0 0 0,0 1 0,0-1 0,0 1 0,0-1 0,1 1 0,-1-1 0,0 0 0,0 1 0,1 0 0,0 0 0,0 0 0,1-1 0,-1 1 0,0-1 0,0 1 0,1-1 0,-1 1 0,0-1 0,0 0 0,1 0 0,-1 1 0,0-1 0,1 0 0,-1 0 0,2-1 0,-1 2-76,0-1 1,0 0-1,0-1 0,0 1 0,0 0 0,0-1 0,0 1 0,0-1 1,0 1-1,0-1 0,0 0 0,0 0 0,0 0 0,0 0 1,-1 0-1,1 0 0,2-3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8:42.96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8:59.915"/>
    </inkml:context>
    <inkml:brush xml:id="br0">
      <inkml:brushProperty name="width" value="0.05" units="cm"/>
      <inkml:brushProperty name="height" value="0.05" units="cm"/>
      <inkml:brushProperty name="color" value="#FFFFFF"/>
    </inkml:brush>
  </inkml:definitions>
  <inkml:trace contextRef="#ctx0" brushRef="#br0">0 41 24575,'2'0'0,"0"-2"0,1 1 0,0-3 0,0-1 0,1 1 0,-1-2 0,0 0 0,-2-1 0,2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7:41.189"/>
    </inkml:context>
    <inkml:brush xml:id="br0">
      <inkml:brushProperty name="width" value="0.35" units="cm"/>
      <inkml:brushProperty name="height" value="0.35" units="cm"/>
      <inkml:brushProperty name="color" value="#FFFFFF"/>
    </inkml:brush>
  </inkml:definitions>
  <inkml:trace contextRef="#ctx0" brushRef="#br0">1 435 24575,'60'-1'0,"64"3"0,-124-3 0,1 1 0,-1 0 0,0 0 0,0 0 0,0 0 0,1 0 0,-1 0 0,0 0 0,0 0 0,0 0 0,0 0 0,1 0 0,-1 0 0,0 0 0,0 0 0,0 0 0,1 0 0,-1 0 0,0 0 0,0 0 0,0 0 0,0 1 0,1-1 0,-1 0 0,0 0 0,0 0 0,0 0 0,0 0 0,0 0 0,1 0 0,-1 1 0,0-1 0,0 0 0,0 0 0,0 0 0,0 0 0,0 1 0,0-1 0,0 0 0,1 0 0,-1 0 0,0 0 0,0 1 0,0-1 0,0 0 0,0 0 0,0 0 0,0 1 0,0-1 0,0 0 0,0 0 0,0 0 0,0 1 0,0-1 0,-1 0 0,1 0 0,-10 10 0,-2 3 0,12-13 0,0 1 0,0-1 0,1 0 0,-1 1 0,0-1 0,0 1 0,0-1 0,1 0 0,-1 1 0,0-1 0,1 0 0,-1 1 0,0-1 0,0 0 0,1 0 0,-1 1 0,1-1 0,-1 0 0,0 0 0,1 0 0,-1 1 0,0-1 0,1 0 0,-1 0 0,1 0 0,-1 0 0,1 0 0,-1 0 0,0 0 0,1 0 0,-1 0 0,1 0 0,-1 0 0,1 0 0,-1 0 0,0 0 0,1 0 0,-1 0 0,1-1 0,0 1 0,24 1 0,1-1 0,0 0 0,0-2 0,-1-1 0,1-2 0,-1 0 0,29-10 0,0-3 0,1 2 0,75-11 0,-114 24 0,40-13 0,-43 11 0,0 1 0,1 0 0,15-2 0,56-9 0,-62 9 0,1 2 0,-1 0 0,32 0 0,37-4 0,51-17 0,-17 8 0,-26 9 0,43-18 0,58-7 0,-171 29 0,49-14 0,-20 5 0,-32 7 0,8-1 0,45-4 0,-12 3 0,32 0 0,126 0 0,-200 4 0,0-1 0,0-1 0,0-1 0,-1-1 0,0-2 0,-1 0 0,41-24 0,-64 34 0,-1 0 0,0-1 0,0 1 0,1 0 0,-1 0 0,0 0 0,1 0 0,-1 0 0,0 0 0,1 0 0,-1 0 0,0 0 0,0-1 0,1 1 0,-1 0 0,0 0 0,0 0 0,1-1 0,-1 1 0,0 0 0,0 0 0,0-1 0,1 1 0,-1 0 0,0 0 0,0-1 0,0 1 0,0 0 0,0-1 0,0 1 0,1 0 0,-1 0 0,0-1 0,0 1 0,0 0 0,0-1 0,0 1 0,0 0 0,0-1 0,0 1 0,0 0 0,-1-1 0,1 1 0,0 0 0,0 0 0,0-1 0,0 1 0,-20-5 0,-37 3 0,51 3 0,-87-9-1365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7:58.219"/>
    </inkml:context>
    <inkml:brush xml:id="br0">
      <inkml:brushProperty name="width" value="0.35" units="cm"/>
      <inkml:brushProperty name="height" value="0.35" units="cm"/>
      <inkml:brushProperty name="color" value="#FFFFFF"/>
    </inkml:brush>
  </inkml:definitions>
  <inkml:trace contextRef="#ctx0" brushRef="#br0">291 628 24575,'-9'1'0,"0"0"0,-1 0 0,1 1 0,-15 5 0,15-4 0,-1 0 0,1-1 0,-1 0 0,-17 1 0,-115-3 0,141 0 0,0 0 0,0 0 0,0 0 0,0 0 0,0 0 0,1-1 0,-1 1 0,0 0 0,0 0 0,0-1 0,0 1 0,0 0 0,0-1 0,1 1 0,-1-1 0,0 1 0,0-1 0,1 1 0,-1-1 0,0 0 0,1 1 0,-1-1 0,1 0 0,-1 1 0,1-1 0,-1 0 0,0-1 0,1 1 0,0 0 0,0 0 0,1 1 0,-1-1 0,0 0 0,0 0 0,1 1 0,-1-1 0,0 0 0,1 1 0,-1-1 0,1 0 0,-1 1 0,1-1 0,-1 1 0,1-1 0,0 1 0,-1-1 0,1 1 0,-1-1 0,1 1 0,0 0 0,0-1 0,-1 1 0,1 0 0,0-1 0,0 1 0,-1 0 0,1 0 0,1 0 0,248-62 0,-188 44 0,0 3 0,106-12 0,-9 10 0,-145 14 0,0 0 0,-1-1 0,1 0 0,-1-1 0,0-1 0,0 0 0,19-12 0,-13 7 0,0 1 0,27-9 0,205-56 0,-215 62 0,0 1 0,1 3 0,1 1 0,41-4 0,123-22 0,-132 18 0,-58 12 0,1 0 0,-1 1 0,1 1 0,18-2 0,25 0 0,97-19 0,-112 17 0,-1 1 0,56 1 0,281-4 0,-301 7 0,82 2 0,-132 1 0,225 13 0,-117-7 0,93 1 0,32 16 0,-55 6 0,-30-3 0,-108-21 0,153 10 0,-68-8 0,-1-1 0,-49 1 0,75 8 0,-113-9 0,-94-9 0,-52-8 0,-94-15 0,59 10 0,42 3 0,-22-4 0,-146-3 0,181 9 0,186 1 0,20 6 0,117 4 0,-9 6 0,-117 1 0,-39-8 0,95-3 0,28-6 0,-109-1 0,-95 8 0,8 0 0,0-2 0,34-7 0,-94 0 0,-299-32 0,134 34 0,425-17 0,-7 17 0,223-1 0,-338 10 0,9-10 0,0 1 0,0-1 0,50 1 0,-67-1 0,-3-3 0,-56 7 0,63-3 0,39 0 0,-18-1 0,17-8 0,-48 3-1365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8:09.440"/>
    </inkml:context>
    <inkml:brush xml:id="br0">
      <inkml:brushProperty name="width" value="0.35" units="cm"/>
      <inkml:brushProperty name="height" value="0.35" units="cm"/>
      <inkml:brushProperty name="color" value="#FFFFFF"/>
    </inkml:brush>
  </inkml:definitions>
  <inkml:trace contextRef="#ctx0" brushRef="#br0">1 1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8:10.08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8:10.563"/>
    </inkml:context>
    <inkml:brush xml:id="br0">
      <inkml:brushProperty name="width" value="0.35" units="cm"/>
      <inkml:brushProperty name="height" value="0.35" units="cm"/>
      <inkml:brushProperty name="color" value="#FFFFFF"/>
    </inkml:brush>
  </inkml:definitions>
  <inkml:trace contextRef="#ctx0" brushRef="#br0">0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8:11.220"/>
    </inkml:context>
    <inkml:brush xml:id="br0">
      <inkml:brushProperty name="width" value="0.35" units="cm"/>
      <inkml:brushProperty name="height" value="0.35" units="cm"/>
      <inkml:brushProperty name="color" value="#FFFFFF"/>
    </inkml:brush>
  </inkml:definitions>
  <inkml:trace contextRef="#ctx0" brushRef="#br0">1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8:11.919"/>
    </inkml:context>
    <inkml:brush xml:id="br0">
      <inkml:brushProperty name="width" value="0.35" units="cm"/>
      <inkml:brushProperty name="height" value="0.35" units="cm"/>
      <inkml:brushProperty name="color" value="#FFFFFF"/>
    </inkml:brush>
  </inkml:definitions>
  <inkml:trace contextRef="#ctx0" brushRef="#br0">0 1 24575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7T20:17:46.551"/>
    </inkml:context>
    <inkml:brush xml:id="br0">
      <inkml:brushProperty name="width" value="0.35" units="cm"/>
      <inkml:brushProperty name="height" value="0.35" units="cm"/>
      <inkml:brushProperty name="color" value="#FFFFFF"/>
    </inkml:brush>
  </inkml:definitions>
  <inkml:trace contextRef="#ctx0" brushRef="#br0">1 408 24575,'32'-2'0,"1"-1"0,39-9 0,-40 6 0,0 1 0,44-1 0,-54 5 0,1-2 0,33-6 0,18-4 0,153 5 0,-210 6 0,-28-4 0,-28-3 0,4 5 0,0-1 0,1-2 0,-37-11 0,77 14 0,1 0 0,0 1 0,0 0 0,0 0 0,12-3 0,-15 5 0,160-60 0,-155 58 0,0 1 0,0 0 0,0 0 0,0 1 0,0 1 0,0-1 0,0 1 0,15 3 0,-12-2 0,-1-1 0,1 0 0,0 0 0,20-4 0,-9 0 0,0 1 0,29 0 0,-28 2 0,186-8 0,-103 11 0,113-4 0,-165-4 0,-20 1 0,0 2 0,0 2 0,0 1 0,38 5 0,31 11 0,144 19 0,-46-30 0,-10-1 0,-158-1 0,57 13 0,-147-25 0,-2 3 0,-88 2 0,128 3 0,0-1 0,0-1 0,0-1 0,1 0 0,-18-7 0,18 5 0,0 1 0,0 1 0,-1 0 0,1 1 0,-24 0 0,-119-5 0,125 5 0,-14-2 0,0-1 0,0-3 0,-48-16 0,69 14 0,1-2 0,0-1 0,1-1 0,-26-21 0,50 35 0,0-1-136,-1 0-1,1 0 1,0 0-1,0 0 1,-1-1-1,1 1 1,1-1-1,-1 1 0,-2-5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C599B-CEAC-4F9F-B033-EEC9C7B1303C}" type="datetimeFigureOut">
              <a:rPr lang="en-US" smtClean="0"/>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99E322-0A2C-4775-B5ED-E4470B80B377}" type="slidenum">
              <a:rPr lang="en-US" smtClean="0"/>
              <a:t>‹#›</a:t>
            </a:fld>
            <a:endParaRPr lang="en-US"/>
          </a:p>
        </p:txBody>
      </p:sp>
    </p:spTree>
    <p:extLst>
      <p:ext uri="{BB962C8B-B14F-4D97-AF65-F5344CB8AC3E}">
        <p14:creationId xmlns:p14="http://schemas.microsoft.com/office/powerpoint/2010/main" val="41914875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thank my professors for their expertise, guidance and advise throughout the past year. I want to thank my parents for enabling me to do this, and I want to thank my roommates and girlfriend for keeping me motivated and for dealing with all the stress in the past year.</a:t>
            </a:r>
          </a:p>
        </p:txBody>
      </p:sp>
      <p:sp>
        <p:nvSpPr>
          <p:cNvPr id="4" name="Slide Number Placeholder 3"/>
          <p:cNvSpPr>
            <a:spLocks noGrp="1"/>
          </p:cNvSpPr>
          <p:nvPr>
            <p:ph type="sldNum" sz="quarter" idx="5"/>
          </p:nvPr>
        </p:nvSpPr>
        <p:spPr/>
        <p:txBody>
          <a:bodyPr/>
          <a:lstStyle/>
          <a:p>
            <a:fld id="{DF99E322-0A2C-4775-B5ED-E4470B80B377}" type="slidenum">
              <a:rPr lang="en-US" smtClean="0"/>
              <a:t>1</a:t>
            </a:fld>
            <a:endParaRPr lang="en-US"/>
          </a:p>
        </p:txBody>
      </p:sp>
    </p:spTree>
    <p:extLst>
      <p:ext uri="{BB962C8B-B14F-4D97-AF65-F5344CB8AC3E}">
        <p14:creationId xmlns:p14="http://schemas.microsoft.com/office/powerpoint/2010/main" val="1923487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N2 can be split into each degree of freedom, giving the equations of motion for each degree of freedom. Gravity acts downwards in the global frame at the center of mass of the FWMAV. The tail aerodynamic force occurs at the center of pressure of the tail, and the Wing force occurs at the wing shoulder, which is where the wing is attached to the body. There is also a moment generated by the offset of the wing and tail force from the COM of the FWMAV. So we know we have these 3 forces, but how do we get them.</a:t>
            </a:r>
          </a:p>
        </p:txBody>
      </p:sp>
      <p:sp>
        <p:nvSpPr>
          <p:cNvPr id="4" name="Slide Number Placeholder 3"/>
          <p:cNvSpPr>
            <a:spLocks noGrp="1"/>
          </p:cNvSpPr>
          <p:nvPr>
            <p:ph type="sldNum" sz="quarter" idx="5"/>
          </p:nvPr>
        </p:nvSpPr>
        <p:spPr/>
        <p:txBody>
          <a:bodyPr/>
          <a:lstStyle/>
          <a:p>
            <a:fld id="{DF99E322-0A2C-4775-B5ED-E4470B80B377}" type="slidenum">
              <a:rPr lang="en-US" smtClean="0"/>
              <a:t>12</a:t>
            </a:fld>
            <a:endParaRPr lang="en-US"/>
          </a:p>
        </p:txBody>
      </p:sp>
    </p:spTree>
    <p:extLst>
      <p:ext uri="{BB962C8B-B14F-4D97-AF65-F5344CB8AC3E}">
        <p14:creationId xmlns:p14="http://schemas.microsoft.com/office/powerpoint/2010/main" val="3387557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jumping into the physics equations, its important to understand the reference frames used. These frames serve as coordinate systems relative to which forces and motions are defined and transformed</a:t>
            </a:r>
          </a:p>
          <a:p>
            <a:r>
              <a:rPr lang="en-US" dirty="0"/>
              <a:t>The global Frame is where we will be applying Newtons laws of Motion. In N2, all the forces are expressed in the frame in which we are working, the distance along the x axis is the horizontal distance traveled when looking at the FWMAV as an observer and the y distance is the height of the FWMAV</a:t>
            </a:r>
          </a:p>
        </p:txBody>
      </p:sp>
      <p:sp>
        <p:nvSpPr>
          <p:cNvPr id="4" name="Slide Number Placeholder 3"/>
          <p:cNvSpPr>
            <a:spLocks noGrp="1"/>
          </p:cNvSpPr>
          <p:nvPr>
            <p:ph type="sldNum" sz="quarter" idx="5"/>
          </p:nvPr>
        </p:nvSpPr>
        <p:spPr/>
        <p:txBody>
          <a:bodyPr/>
          <a:lstStyle/>
          <a:p>
            <a:fld id="{DF99E322-0A2C-4775-B5ED-E4470B80B377}" type="slidenum">
              <a:rPr lang="en-US" smtClean="0"/>
              <a:t>13</a:t>
            </a:fld>
            <a:endParaRPr lang="en-US"/>
          </a:p>
        </p:txBody>
      </p:sp>
    </p:spTree>
    <p:extLst>
      <p:ext uri="{BB962C8B-B14F-4D97-AF65-F5344CB8AC3E}">
        <p14:creationId xmlns:p14="http://schemas.microsoft.com/office/powerpoint/2010/main" val="13567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body frame is located at the center of mass of the body and the x-axis points towards the front of the vehicle. This frame is useful for calculating the moments causing the rotation of the FWMAV, since the forces can be broken up into x and y components relative to the body.</a:t>
            </a:r>
          </a:p>
        </p:txBody>
      </p:sp>
      <p:sp>
        <p:nvSpPr>
          <p:cNvPr id="4" name="Slide Number Placeholder 3"/>
          <p:cNvSpPr>
            <a:spLocks noGrp="1"/>
          </p:cNvSpPr>
          <p:nvPr>
            <p:ph type="sldNum" sz="quarter" idx="5"/>
          </p:nvPr>
        </p:nvSpPr>
        <p:spPr/>
        <p:txBody>
          <a:bodyPr/>
          <a:lstStyle/>
          <a:p>
            <a:fld id="{DF99E322-0A2C-4775-B5ED-E4470B80B377}" type="slidenum">
              <a:rPr lang="en-US" smtClean="0"/>
              <a:t>14</a:t>
            </a:fld>
            <a:endParaRPr lang="en-US"/>
          </a:p>
        </p:txBody>
      </p:sp>
    </p:spTree>
    <p:extLst>
      <p:ext uri="{BB962C8B-B14F-4D97-AF65-F5344CB8AC3E}">
        <p14:creationId xmlns:p14="http://schemas.microsoft.com/office/powerpoint/2010/main" val="2729524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wing frame is used for calculating the forces caused from flapping. The wing undergoes 4 rotations from the body frame. Beta- the stroke plane angle, phi- the stroke angle, theta- the rotation angle, and psi- the deviation angle. The x-axis of the wing is perpendicular to the wing’s surface</a:t>
            </a:r>
          </a:p>
        </p:txBody>
      </p:sp>
      <p:sp>
        <p:nvSpPr>
          <p:cNvPr id="4" name="Slide Number Placeholder 3"/>
          <p:cNvSpPr>
            <a:spLocks noGrp="1"/>
          </p:cNvSpPr>
          <p:nvPr>
            <p:ph type="sldNum" sz="quarter" idx="5"/>
          </p:nvPr>
        </p:nvSpPr>
        <p:spPr/>
        <p:txBody>
          <a:bodyPr/>
          <a:lstStyle/>
          <a:p>
            <a:fld id="{DF99E322-0A2C-4775-B5ED-E4470B80B377}" type="slidenum">
              <a:rPr lang="en-US" smtClean="0"/>
              <a:t>15</a:t>
            </a:fld>
            <a:endParaRPr lang="en-US"/>
          </a:p>
        </p:txBody>
      </p:sp>
    </p:spTree>
    <p:extLst>
      <p:ext uri="{BB962C8B-B14F-4D97-AF65-F5344CB8AC3E}">
        <p14:creationId xmlns:p14="http://schemas.microsoft.com/office/powerpoint/2010/main" val="3411748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stability frame is where the lift and drag forces are calculated an expressed. The drag always opposes the direction of the velocity. Each surface has its own stability frame based on the incident velocity</a:t>
            </a:r>
          </a:p>
        </p:txBody>
      </p:sp>
      <p:sp>
        <p:nvSpPr>
          <p:cNvPr id="4" name="Slide Number Placeholder 3"/>
          <p:cNvSpPr>
            <a:spLocks noGrp="1"/>
          </p:cNvSpPr>
          <p:nvPr>
            <p:ph type="sldNum" sz="quarter" idx="5"/>
          </p:nvPr>
        </p:nvSpPr>
        <p:spPr/>
        <p:txBody>
          <a:bodyPr/>
          <a:lstStyle/>
          <a:p>
            <a:fld id="{DF99E322-0A2C-4775-B5ED-E4470B80B377}" type="slidenum">
              <a:rPr lang="en-US" smtClean="0"/>
              <a:t>16</a:t>
            </a:fld>
            <a:endParaRPr lang="en-US"/>
          </a:p>
        </p:txBody>
      </p:sp>
    </p:spTree>
    <p:extLst>
      <p:ext uri="{BB962C8B-B14F-4D97-AF65-F5344CB8AC3E}">
        <p14:creationId xmlns:p14="http://schemas.microsoft.com/office/powerpoint/2010/main" val="951050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aerodynamic force on the tail is rotated to be in the tail’s reference frame by the angle of attack. Different parts of the FWMAV will have different angles of attack depending on the surface angle and the velocity at that surface</a:t>
            </a:r>
          </a:p>
        </p:txBody>
      </p:sp>
      <p:sp>
        <p:nvSpPr>
          <p:cNvPr id="4" name="Slide Number Placeholder 3"/>
          <p:cNvSpPr>
            <a:spLocks noGrp="1"/>
          </p:cNvSpPr>
          <p:nvPr>
            <p:ph type="sldNum" sz="quarter" idx="5"/>
          </p:nvPr>
        </p:nvSpPr>
        <p:spPr/>
        <p:txBody>
          <a:bodyPr/>
          <a:lstStyle/>
          <a:p>
            <a:fld id="{DF99E322-0A2C-4775-B5ED-E4470B80B377}" type="slidenum">
              <a:rPr lang="en-US" smtClean="0"/>
              <a:t>17</a:t>
            </a:fld>
            <a:endParaRPr lang="en-US"/>
          </a:p>
        </p:txBody>
      </p:sp>
    </p:spTree>
    <p:extLst>
      <p:ext uri="{BB962C8B-B14F-4D97-AF65-F5344CB8AC3E}">
        <p14:creationId xmlns:p14="http://schemas.microsoft.com/office/powerpoint/2010/main" val="348826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and integration</a:t>
            </a:r>
          </a:p>
          <a:p>
            <a:endParaRPr lang="en-US" dirty="0"/>
          </a:p>
          <a:p>
            <a:r>
              <a:rPr lang="en-US" dirty="0"/>
              <a:t>Talk about how each function in my simulation is a separate file and function so that they can easily be changed</a:t>
            </a:r>
          </a:p>
          <a:p>
            <a:endParaRPr lang="en-US" dirty="0"/>
          </a:p>
          <a:p>
            <a:r>
              <a:rPr lang="en-US" dirty="0"/>
              <a:t>Explain what blade element theory is and why it is useful</a:t>
            </a:r>
          </a:p>
        </p:txBody>
      </p:sp>
      <p:sp>
        <p:nvSpPr>
          <p:cNvPr id="4" name="Slide Number Placeholder 3"/>
          <p:cNvSpPr>
            <a:spLocks noGrp="1"/>
          </p:cNvSpPr>
          <p:nvPr>
            <p:ph type="sldNum" sz="quarter" idx="5"/>
          </p:nvPr>
        </p:nvSpPr>
        <p:spPr/>
        <p:txBody>
          <a:bodyPr/>
          <a:lstStyle/>
          <a:p>
            <a:fld id="{DF99E322-0A2C-4775-B5ED-E4470B80B377}" type="slidenum">
              <a:rPr lang="en-US" smtClean="0"/>
              <a:t>18</a:t>
            </a:fld>
            <a:endParaRPr lang="en-US"/>
          </a:p>
        </p:txBody>
      </p:sp>
    </p:spTree>
    <p:extLst>
      <p:ext uri="{BB962C8B-B14F-4D97-AF65-F5344CB8AC3E}">
        <p14:creationId xmlns:p14="http://schemas.microsoft.com/office/powerpoint/2010/main" val="3846730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Flat Plate aerodynamics were used to simulate the effects on the tail. At low angles of attack, the aerodynamic model incorporates a combination of flat plate approximations and airfoil approximations to better simulate the aerodynamics.</a:t>
            </a:r>
          </a:p>
          <a:p>
            <a:r>
              <a:rPr lang="en-US" dirty="0"/>
              <a:t>The aerodynamic calculations start will determining the angle of attack of the surface. The equation here is specifically for the tail. The tails angle of attack is the FWMAV pitch minus the tail angle, minus the angle of the velocity vector.</a:t>
            </a:r>
          </a:p>
          <a:p>
            <a:endParaRPr lang="en-US" dirty="0"/>
          </a:p>
          <a:p>
            <a:r>
              <a:rPr lang="en-US" dirty="0"/>
              <a:t>The lift and drag coefficients are functions of the aerodynamic surface and the angle of attack</a:t>
            </a:r>
          </a:p>
          <a:p>
            <a:endParaRPr lang="en-US" dirty="0"/>
          </a:p>
          <a:p>
            <a:r>
              <a:rPr lang="en-US" dirty="0" err="1"/>
              <a:t>Thos</a:t>
            </a:r>
            <a:r>
              <a:rPr lang="en-US" dirty="0"/>
              <a:t> coefficients are used to determine the lift and drag forces, in the direction of the velocity.</a:t>
            </a:r>
          </a:p>
          <a:p>
            <a:endParaRPr lang="en-US" dirty="0"/>
          </a:p>
          <a:p>
            <a:r>
              <a:rPr lang="en-US" dirty="0"/>
              <a:t>Finally, the lift and drag forces are converted to x and y forces in the surfaces reference frame</a:t>
            </a:r>
          </a:p>
          <a:p>
            <a:endParaRPr lang="en-US" dirty="0"/>
          </a:p>
          <a:p>
            <a:r>
              <a:rPr lang="en-US" dirty="0"/>
              <a:t>Determined angles of attack and followed generic form</a:t>
            </a:r>
          </a:p>
          <a:p>
            <a:endParaRPr lang="en-US" dirty="0"/>
          </a:p>
          <a:p>
            <a:endParaRPr lang="en-US" dirty="0"/>
          </a:p>
        </p:txBody>
      </p:sp>
      <p:sp>
        <p:nvSpPr>
          <p:cNvPr id="4" name="Slide Number Placeholder 3"/>
          <p:cNvSpPr>
            <a:spLocks noGrp="1"/>
          </p:cNvSpPr>
          <p:nvPr>
            <p:ph type="sldNum" sz="quarter" idx="5"/>
          </p:nvPr>
        </p:nvSpPr>
        <p:spPr/>
        <p:txBody>
          <a:bodyPr/>
          <a:lstStyle/>
          <a:p>
            <a:fld id="{DF99E322-0A2C-4775-B5ED-E4470B80B377}" type="slidenum">
              <a:rPr lang="en-US" smtClean="0"/>
              <a:t>19</a:t>
            </a:fld>
            <a:endParaRPr lang="en-US"/>
          </a:p>
        </p:txBody>
      </p:sp>
    </p:spTree>
    <p:extLst>
      <p:ext uri="{BB962C8B-B14F-4D97-AF65-F5344CB8AC3E}">
        <p14:creationId xmlns:p14="http://schemas.microsoft.com/office/powerpoint/2010/main" val="3866940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Flapping causes flight by creating vortices the shed along the surface of the wing. These vortices produce zones of different pressure that cause a lift and drag force. As you an see, the air movement around a flapping wing is complex. But we need a way to model it.</a:t>
            </a:r>
          </a:p>
          <a:p>
            <a:r>
              <a:rPr lang="en-US" dirty="0"/>
              <a:t>There are two main types of numerical aerodynamic models, quasi-steady and unsteady. </a:t>
            </a:r>
          </a:p>
          <a:p>
            <a:r>
              <a:rPr lang="en-US" dirty="0"/>
              <a:t>Quasi-steady models assume that the aerodynamic forces and moments acting on an object remain constant over small time intervals. It simplifies the analysis by treating the aerodynamic forces as though they are steady, even though the actual flow around the object may be changing over time. It is </a:t>
            </a:r>
            <a:r>
              <a:rPr lang="en-US" b="0" i="0" dirty="0">
                <a:solidFill>
                  <a:srgbClr val="040C28"/>
                </a:solidFill>
                <a:effectLst/>
                <a:highlight>
                  <a:srgbClr val="D3E3FD"/>
                </a:highlight>
                <a:latin typeface="Google Sans"/>
              </a:rPr>
              <a:t>a simplified approximation, which implies that the aerodynamic forces and moments depend only on the instantaneous motion of the body surface</a:t>
            </a:r>
            <a:endParaRPr lang="en-US" dirty="0"/>
          </a:p>
          <a:p>
            <a:endParaRPr lang="en-US" dirty="0"/>
          </a:p>
          <a:p>
            <a:r>
              <a:rPr lang="en-US" dirty="0"/>
              <a:t>Unsteady models, on the other hand, explicitly account for the time-varying nature of aerodynamic forces and moments. Unsteady aerodynamic models incorporate the complex interactions between the object and the surrounding airflow as they evolve over time, providing a more accurate representation of aerodynamic behavior at the cost of higher computational costs. They can include wake capture, vortices, flow separation and many more.</a:t>
            </a:r>
          </a:p>
          <a:p>
            <a:endParaRPr lang="en-US" dirty="0"/>
          </a:p>
          <a:p>
            <a:r>
              <a:rPr lang="en-US" dirty="0"/>
              <a:t>Using testbench data is the most accurate way of understanding and recording behavior, but this is often in a controlled environment and small adjustments to the physical design of the FWMAV can alter recorded results.</a:t>
            </a:r>
          </a:p>
          <a:p>
            <a:endParaRPr lang="en-US" dirty="0"/>
          </a:p>
          <a:p>
            <a:r>
              <a:rPr lang="en-US" dirty="0"/>
              <a:t>I am using a combination of quasi steady and unsteady. The effects captured in the model or translational, rotational, and added mass. Explain what each are. I employ a blade element theory to break the wing down into multiple elements and calculates the force from each section. </a:t>
            </a:r>
          </a:p>
          <a:p>
            <a:endParaRPr lang="en-US" dirty="0"/>
          </a:p>
        </p:txBody>
      </p:sp>
      <p:sp>
        <p:nvSpPr>
          <p:cNvPr id="4" name="Slide Number Placeholder 3"/>
          <p:cNvSpPr>
            <a:spLocks noGrp="1"/>
          </p:cNvSpPr>
          <p:nvPr>
            <p:ph type="sldNum" sz="quarter" idx="5"/>
          </p:nvPr>
        </p:nvSpPr>
        <p:spPr/>
        <p:txBody>
          <a:bodyPr/>
          <a:lstStyle/>
          <a:p>
            <a:fld id="{DF99E322-0A2C-4775-B5ED-E4470B80B377}" type="slidenum">
              <a:rPr lang="en-US" smtClean="0"/>
              <a:t>20</a:t>
            </a:fld>
            <a:endParaRPr lang="en-US"/>
          </a:p>
        </p:txBody>
      </p:sp>
    </p:spTree>
    <p:extLst>
      <p:ext uri="{BB962C8B-B14F-4D97-AF65-F5344CB8AC3E}">
        <p14:creationId xmlns:p14="http://schemas.microsoft.com/office/powerpoint/2010/main" val="476681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shape of the wing drastically changes the flapping forces. A general wing shape is used to allow for the simulation to be adaptable to FWMAVs of all shapes and sizes. This picture has the wing shape coordinate system, and the coordinate system used for blade element theory. Each blade element is at a distance r’ from the wing root</a:t>
            </a:r>
          </a:p>
          <a:p>
            <a:endParaRPr lang="en-US" dirty="0"/>
          </a:p>
          <a:p>
            <a:r>
              <a:rPr lang="en-US" dirty="0"/>
              <a:t>The origin is the shoulder, where the rotations occur, the y’ and r’ origin is the wing root, and r’ is the pitching axis. For simplicity, the wing shape can be defined to incorporate any offsets in the wing root to the shoulder.</a:t>
            </a:r>
          </a:p>
          <a:p>
            <a:r>
              <a:rPr lang="en-US" dirty="0"/>
              <a:t>The defining parameters are the Wing length, the Aspect ratio which is R^2/Area, the leading edge function, and the chord length function.</a:t>
            </a:r>
          </a:p>
          <a:p>
            <a:endParaRPr lang="en-US" dirty="0"/>
          </a:p>
          <a:p>
            <a:r>
              <a:rPr lang="en-US" dirty="0"/>
              <a:t>The two functions on the right are the 2</a:t>
            </a:r>
            <a:r>
              <a:rPr lang="en-US" baseline="30000" dirty="0"/>
              <a:t>nd</a:t>
            </a:r>
            <a:r>
              <a:rPr lang="en-US" dirty="0"/>
              <a:t> moment of area, and the moment of the 2nd moment of area, used in the aerodynamic calculations. </a:t>
            </a:r>
          </a:p>
          <a:p>
            <a:endParaRPr lang="en-US" dirty="0"/>
          </a:p>
          <a:p>
            <a:r>
              <a:rPr lang="en-US" dirty="0"/>
              <a:t>The shape of the wing effects the aero calculations in two ways, one is that the blade elements will have different areas and different forces acting on them but also the coefficients rely on the r^2 value</a:t>
            </a:r>
          </a:p>
        </p:txBody>
      </p:sp>
      <p:sp>
        <p:nvSpPr>
          <p:cNvPr id="4" name="Slide Number Placeholder 3"/>
          <p:cNvSpPr>
            <a:spLocks noGrp="1"/>
          </p:cNvSpPr>
          <p:nvPr>
            <p:ph type="sldNum" sz="quarter" idx="5"/>
          </p:nvPr>
        </p:nvSpPr>
        <p:spPr/>
        <p:txBody>
          <a:bodyPr/>
          <a:lstStyle/>
          <a:p>
            <a:fld id="{DF99E322-0A2C-4775-B5ED-E4470B80B377}" type="slidenum">
              <a:rPr lang="en-US" smtClean="0"/>
              <a:t>21</a:t>
            </a:fld>
            <a:endParaRPr lang="en-US"/>
          </a:p>
        </p:txBody>
      </p:sp>
    </p:spTree>
    <p:extLst>
      <p:ext uri="{BB962C8B-B14F-4D97-AF65-F5344CB8AC3E}">
        <p14:creationId xmlns:p14="http://schemas.microsoft.com/office/powerpoint/2010/main" val="974186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FWMAVs? FWMAVs stand for flapping wing micro air vehicle. For centuries, scientists have studied and researched new and innovative methods of flying. The pursuit of efficient and versatile flight has led researchers to explore novel approaches in aerial vehicle design, such as ornithopters, VTOL (vertical takeoff and landing) drones, and UAVs (unmanned aerial vehicles).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have we ended up with FWMAVs?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DF99E322-0A2C-4775-B5ED-E4470B80B377}" type="slidenum">
              <a:rPr lang="en-US" smtClean="0"/>
              <a:t>3</a:t>
            </a:fld>
            <a:endParaRPr lang="en-US"/>
          </a:p>
        </p:txBody>
      </p:sp>
    </p:spTree>
    <p:extLst>
      <p:ext uri="{BB962C8B-B14F-4D97-AF65-F5344CB8AC3E}">
        <p14:creationId xmlns:p14="http://schemas.microsoft.com/office/powerpoint/2010/main" val="3262883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our reference frame, we can look at it a bit more in depth.</a:t>
            </a:r>
          </a:p>
          <a:p>
            <a:endParaRPr lang="en-US" dirty="0"/>
          </a:p>
          <a:p>
            <a:r>
              <a:rPr lang="en-US" dirty="0"/>
              <a:t>Mention the blade element</a:t>
            </a:r>
          </a:p>
        </p:txBody>
      </p:sp>
      <p:sp>
        <p:nvSpPr>
          <p:cNvPr id="4" name="Slide Number Placeholder 3"/>
          <p:cNvSpPr>
            <a:spLocks noGrp="1"/>
          </p:cNvSpPr>
          <p:nvPr>
            <p:ph type="sldNum" sz="quarter" idx="5"/>
          </p:nvPr>
        </p:nvSpPr>
        <p:spPr/>
        <p:txBody>
          <a:bodyPr/>
          <a:lstStyle/>
          <a:p>
            <a:fld id="{DF99E322-0A2C-4775-B5ED-E4470B80B377}" type="slidenum">
              <a:rPr lang="en-US" smtClean="0"/>
              <a:t>22</a:t>
            </a:fld>
            <a:endParaRPr lang="en-US"/>
          </a:p>
        </p:txBody>
      </p:sp>
    </p:spTree>
    <p:extLst>
      <p:ext uri="{BB962C8B-B14F-4D97-AF65-F5344CB8AC3E}">
        <p14:creationId xmlns:p14="http://schemas.microsoft.com/office/powerpoint/2010/main" val="3116568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I mention that each calculation is for each blade element and they get added</a:t>
            </a:r>
          </a:p>
          <a:p>
            <a:r>
              <a:rPr lang="en-US" dirty="0"/>
              <a:t>Each wing has different velocity but they all have same angular rotation</a:t>
            </a:r>
          </a:p>
          <a:p>
            <a:endParaRPr lang="en-US" dirty="0"/>
          </a:p>
          <a:p>
            <a:r>
              <a:rPr lang="en-US" dirty="0"/>
              <a:t>Each of the main terms have a coefficient related to it. The two moments without a coefficient are due to the moment arm</a:t>
            </a:r>
          </a:p>
        </p:txBody>
      </p:sp>
      <p:sp>
        <p:nvSpPr>
          <p:cNvPr id="4" name="Slide Number Placeholder 3"/>
          <p:cNvSpPr>
            <a:spLocks noGrp="1"/>
          </p:cNvSpPr>
          <p:nvPr>
            <p:ph type="sldNum" sz="quarter" idx="5"/>
          </p:nvPr>
        </p:nvSpPr>
        <p:spPr/>
        <p:txBody>
          <a:bodyPr/>
          <a:lstStyle/>
          <a:p>
            <a:fld id="{DF99E322-0A2C-4775-B5ED-E4470B80B377}" type="slidenum">
              <a:rPr lang="en-US" smtClean="0"/>
              <a:t>23</a:t>
            </a:fld>
            <a:endParaRPr lang="en-US"/>
          </a:p>
        </p:txBody>
      </p:sp>
    </p:spTree>
    <p:extLst>
      <p:ext uri="{BB962C8B-B14F-4D97-AF65-F5344CB8AC3E}">
        <p14:creationId xmlns:p14="http://schemas.microsoft.com/office/powerpoint/2010/main" val="1083658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Arial" panose="020B0604020202020204" pitchFamily="34" charset="0"/>
              </a:rPr>
              <a:t>This model takes into account the leading edge vortices and the vortex potential generated during flapping and is a function of the advance ratio (J), the angle of attack (α), the non-dimensional second moment of the wing area (ˆr2), and ˆ</a:t>
            </a:r>
            <a:r>
              <a:rPr lang="en-US" b="0" i="0" dirty="0" err="1">
                <a:effectLst/>
                <a:highlight>
                  <a:srgbClr val="FFFFFF"/>
                </a:highlight>
                <a:latin typeface="Arial" panose="020B0604020202020204" pitchFamily="34" charset="0"/>
              </a:rPr>
              <a:t>rM.</a:t>
            </a:r>
            <a:endParaRPr lang="en-US" b="0" i="0" dirty="0">
              <a:effectLst/>
              <a:highlight>
                <a:srgbClr val="FFFFFF"/>
              </a:highlight>
              <a:latin typeface="Arial" panose="020B0604020202020204" pitchFamily="34" charset="0"/>
            </a:endParaRPr>
          </a:p>
          <a:p>
            <a:endParaRPr lang="en-US" b="0" i="0" dirty="0">
              <a:effectLst/>
              <a:highlight>
                <a:srgbClr val="FFFFFF"/>
              </a:highlight>
              <a:latin typeface="Arial" panose="020B0604020202020204" pitchFamily="34" charset="0"/>
            </a:endParaRPr>
          </a:p>
          <a:p>
            <a:r>
              <a:rPr lang="en-US" b="0" i="0" dirty="0">
                <a:effectLst/>
                <a:highlight>
                  <a:srgbClr val="FFFFFF"/>
                </a:highlight>
                <a:latin typeface="Arial" panose="020B0604020202020204" pitchFamily="34" charset="0"/>
              </a:rPr>
              <a:t>In the model, the values of KV , the correction factor referring to the leading edge vortices, decrease as the forward flight speed increases. This demonstrates the degradation of the vorticity of the leading edge vortex and corresponding lift and drag forces during forward flight.</a:t>
            </a:r>
            <a:endParaRPr lang="en-US" dirty="0"/>
          </a:p>
        </p:txBody>
      </p:sp>
      <p:sp>
        <p:nvSpPr>
          <p:cNvPr id="4" name="Slide Number Placeholder 3"/>
          <p:cNvSpPr>
            <a:spLocks noGrp="1"/>
          </p:cNvSpPr>
          <p:nvPr>
            <p:ph type="sldNum" sz="quarter" idx="5"/>
          </p:nvPr>
        </p:nvSpPr>
        <p:spPr/>
        <p:txBody>
          <a:bodyPr/>
          <a:lstStyle/>
          <a:p>
            <a:fld id="{DF99E322-0A2C-4775-B5ED-E4470B80B377}" type="slidenum">
              <a:rPr lang="en-US" smtClean="0"/>
              <a:t>24</a:t>
            </a:fld>
            <a:endParaRPr lang="en-US"/>
          </a:p>
        </p:txBody>
      </p:sp>
    </p:spTree>
    <p:extLst>
      <p:ext uri="{BB962C8B-B14F-4D97-AF65-F5344CB8AC3E}">
        <p14:creationId xmlns:p14="http://schemas.microsoft.com/office/powerpoint/2010/main" val="1226667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highlight>
                  <a:srgbClr val="FFFFFF"/>
                </a:highlight>
                <a:latin typeface="Arial" panose="020B0604020202020204" pitchFamily="34" charset="0"/>
              </a:rPr>
              <a:t>We saw that the forces depend on the velocity  and rotation of the wing, but how doe we get this. To accurately produce the thrust and lift forces that enable forward flight, accurate wing rotational kinematics had to be devised that represents the motion of a biological flyer’s wings in forward flight. Because CUBIRD is looking at biology for inspiration, the wing kinematics will likely follow similar patterns to those found in nature.</a:t>
            </a:r>
          </a:p>
          <a:p>
            <a:endParaRPr lang="en-US" b="0" i="0" dirty="0">
              <a:effectLst/>
              <a:highlight>
                <a:srgbClr val="FFFFFF"/>
              </a:highlight>
              <a:latin typeface="Arial" panose="020B0604020202020204" pitchFamily="34" charset="0"/>
            </a:endParaRPr>
          </a:p>
          <a:p>
            <a:r>
              <a:rPr lang="en-US" b="0" i="0" dirty="0">
                <a:effectLst/>
                <a:highlight>
                  <a:srgbClr val="FFFFFF"/>
                </a:highlight>
                <a:latin typeface="Arial" panose="020B0604020202020204" pitchFamily="34" charset="0"/>
              </a:rPr>
              <a:t>The underlying graph is the flapping profile of a Hawkmoth flying at 5 m/s</a:t>
            </a:r>
          </a:p>
          <a:p>
            <a:endParaRPr lang="en-US" b="0" i="0" dirty="0">
              <a:effectLst/>
              <a:highlight>
                <a:srgbClr val="FFFFFF"/>
              </a:highlight>
              <a:latin typeface="Arial" panose="020B0604020202020204" pitchFamily="34" charset="0"/>
            </a:endParaRPr>
          </a:p>
          <a:p>
            <a:r>
              <a:rPr lang="en-US" b="0" i="0" dirty="0">
                <a:effectLst/>
                <a:highlight>
                  <a:srgbClr val="FFFFFF"/>
                </a:highlight>
                <a:latin typeface="Arial" panose="020B0604020202020204" pitchFamily="34" charset="0"/>
              </a:rPr>
              <a:t>These wing kinematic equations can be changed an updated to the kinematics of the FWMAV being examined</a:t>
            </a:r>
            <a:br>
              <a:rPr lang="en-US" dirty="0"/>
            </a:br>
            <a:endParaRPr lang="en-US" dirty="0"/>
          </a:p>
        </p:txBody>
      </p:sp>
      <p:sp>
        <p:nvSpPr>
          <p:cNvPr id="4" name="Slide Number Placeholder 3"/>
          <p:cNvSpPr>
            <a:spLocks noGrp="1"/>
          </p:cNvSpPr>
          <p:nvPr>
            <p:ph type="sldNum" sz="quarter" idx="5"/>
          </p:nvPr>
        </p:nvSpPr>
        <p:spPr/>
        <p:txBody>
          <a:bodyPr/>
          <a:lstStyle/>
          <a:p>
            <a:fld id="{DF99E322-0A2C-4775-B5ED-E4470B80B377}" type="slidenum">
              <a:rPr lang="en-US" smtClean="0"/>
              <a:t>25</a:t>
            </a:fld>
            <a:endParaRPr lang="en-US"/>
          </a:p>
        </p:txBody>
      </p:sp>
    </p:spTree>
    <p:extLst>
      <p:ext uri="{BB962C8B-B14F-4D97-AF65-F5344CB8AC3E}">
        <p14:creationId xmlns:p14="http://schemas.microsoft.com/office/powerpoint/2010/main" val="25008212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for FWMAV’s of all sorts of sizes and designs to be simulated.</a:t>
            </a:r>
          </a:p>
        </p:txBody>
      </p:sp>
      <p:sp>
        <p:nvSpPr>
          <p:cNvPr id="4" name="Slide Number Placeholder 3"/>
          <p:cNvSpPr>
            <a:spLocks noGrp="1"/>
          </p:cNvSpPr>
          <p:nvPr>
            <p:ph type="sldNum" sz="quarter" idx="5"/>
          </p:nvPr>
        </p:nvSpPr>
        <p:spPr/>
        <p:txBody>
          <a:bodyPr/>
          <a:lstStyle/>
          <a:p>
            <a:fld id="{DF99E322-0A2C-4775-B5ED-E4470B80B377}" type="slidenum">
              <a:rPr lang="en-US" smtClean="0"/>
              <a:t>27</a:t>
            </a:fld>
            <a:endParaRPr lang="en-US"/>
          </a:p>
        </p:txBody>
      </p:sp>
    </p:spTree>
    <p:extLst>
      <p:ext uri="{BB962C8B-B14F-4D97-AF65-F5344CB8AC3E}">
        <p14:creationId xmlns:p14="http://schemas.microsoft.com/office/powerpoint/2010/main" val="2519907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testing different </a:t>
            </a:r>
            <a:r>
              <a:rPr lang="en-US" dirty="0" err="1"/>
              <a:t>paramters</a:t>
            </a:r>
            <a:r>
              <a:rPr lang="en-US" dirty="0"/>
              <a:t> is for two reasons. One is to ensure that the simulation behaves as expected, but also to see the effects that each of these changes have and how impactful it is on the overall flight</a:t>
            </a:r>
          </a:p>
          <a:p>
            <a:r>
              <a:rPr lang="en-US" dirty="0"/>
              <a:t>These parameters were largely found through trial and error but were focused around having a mass of 30 grams and a flapping frequency of 10 Hz which is the scale that CUBIRD is developing their FWMAV.</a:t>
            </a:r>
          </a:p>
        </p:txBody>
      </p:sp>
      <p:sp>
        <p:nvSpPr>
          <p:cNvPr id="4" name="Slide Number Placeholder 3"/>
          <p:cNvSpPr>
            <a:spLocks noGrp="1"/>
          </p:cNvSpPr>
          <p:nvPr>
            <p:ph type="sldNum" sz="quarter" idx="5"/>
          </p:nvPr>
        </p:nvSpPr>
        <p:spPr/>
        <p:txBody>
          <a:bodyPr/>
          <a:lstStyle/>
          <a:p>
            <a:fld id="{DF99E322-0A2C-4775-B5ED-E4470B80B377}" type="slidenum">
              <a:rPr lang="en-US" smtClean="0"/>
              <a:t>28</a:t>
            </a:fld>
            <a:endParaRPr lang="en-US"/>
          </a:p>
        </p:txBody>
      </p:sp>
    </p:spTree>
    <p:extLst>
      <p:ext uri="{BB962C8B-B14F-4D97-AF65-F5344CB8AC3E}">
        <p14:creationId xmlns:p14="http://schemas.microsoft.com/office/powerpoint/2010/main" val="1612359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Wing shapes were used, the baseline rectangle seen before, a triangle, and a trapezoid. Each wing was the same length and had the same area.</a:t>
            </a:r>
          </a:p>
          <a:p>
            <a:endParaRPr lang="en-US" dirty="0"/>
          </a:p>
          <a:p>
            <a:r>
              <a:rPr lang="en-US" dirty="0"/>
              <a:t>Here, the Baseline wing had the highest flapping forces in the x and y directions in the upstroke and downstroke. This makes sense because there is more surface area at the end of the wing, and the end of the wing experiences the highest velocity, giving it the greatest aerodynamic force</a:t>
            </a:r>
          </a:p>
        </p:txBody>
      </p:sp>
      <p:sp>
        <p:nvSpPr>
          <p:cNvPr id="4" name="Slide Number Placeholder 3"/>
          <p:cNvSpPr>
            <a:spLocks noGrp="1"/>
          </p:cNvSpPr>
          <p:nvPr>
            <p:ph type="sldNum" sz="quarter" idx="5"/>
          </p:nvPr>
        </p:nvSpPr>
        <p:spPr/>
        <p:txBody>
          <a:bodyPr/>
          <a:lstStyle/>
          <a:p>
            <a:fld id="{DF99E322-0A2C-4775-B5ED-E4470B80B377}" type="slidenum">
              <a:rPr lang="en-US" smtClean="0"/>
              <a:t>29</a:t>
            </a:fld>
            <a:endParaRPr lang="en-US"/>
          </a:p>
        </p:txBody>
      </p:sp>
    </p:spTree>
    <p:extLst>
      <p:ext uri="{BB962C8B-B14F-4D97-AF65-F5344CB8AC3E}">
        <p14:creationId xmlns:p14="http://schemas.microsoft.com/office/powerpoint/2010/main" val="600054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the rectangular wing had the highest force, it didn’t travel the furthest. The different forces cause the FWMAV to rotate different amounts, changing the angle of attack and the direction the FWMAV is traveling in. It is a self feedback loop, making the trajectory difficult to predict, which highlights the need for a simulation environment that can be used as a design tool to test FWMAV designs</a:t>
            </a:r>
          </a:p>
        </p:txBody>
      </p:sp>
      <p:sp>
        <p:nvSpPr>
          <p:cNvPr id="4" name="Slide Number Placeholder 3"/>
          <p:cNvSpPr>
            <a:spLocks noGrp="1"/>
          </p:cNvSpPr>
          <p:nvPr>
            <p:ph type="sldNum" sz="quarter" idx="5"/>
          </p:nvPr>
        </p:nvSpPr>
        <p:spPr/>
        <p:txBody>
          <a:bodyPr/>
          <a:lstStyle/>
          <a:p>
            <a:fld id="{DF99E322-0A2C-4775-B5ED-E4470B80B377}" type="slidenum">
              <a:rPr lang="en-US" smtClean="0"/>
              <a:t>30</a:t>
            </a:fld>
            <a:endParaRPr lang="en-US"/>
          </a:p>
        </p:txBody>
      </p:sp>
    </p:spTree>
    <p:extLst>
      <p:ext uri="{BB962C8B-B14F-4D97-AF65-F5344CB8AC3E}">
        <p14:creationId xmlns:p14="http://schemas.microsoft.com/office/powerpoint/2010/main" val="2502126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base the FWMAV swept from -45 to 45 having a tip to tip amplitude of 90 degrees. Here the effects of changing the amplitude to 120 degrees and 60 degrees was examined.</a:t>
            </a:r>
          </a:p>
          <a:p>
            <a:endParaRPr lang="en-US" dirty="0"/>
          </a:p>
          <a:p>
            <a:r>
              <a:rPr lang="en-US" dirty="0"/>
              <a:t>The forces of the larger amplitude is higher in all cases because the wing has to move faster to cover a larger distance in the same time period.</a:t>
            </a:r>
          </a:p>
        </p:txBody>
      </p:sp>
      <p:sp>
        <p:nvSpPr>
          <p:cNvPr id="4" name="Slide Number Placeholder 3"/>
          <p:cNvSpPr>
            <a:spLocks noGrp="1"/>
          </p:cNvSpPr>
          <p:nvPr>
            <p:ph type="sldNum" sz="quarter" idx="5"/>
          </p:nvPr>
        </p:nvSpPr>
        <p:spPr/>
        <p:txBody>
          <a:bodyPr/>
          <a:lstStyle/>
          <a:p>
            <a:fld id="{DF99E322-0A2C-4775-B5ED-E4470B80B377}" type="slidenum">
              <a:rPr lang="en-US" smtClean="0"/>
              <a:t>31</a:t>
            </a:fld>
            <a:endParaRPr lang="en-US"/>
          </a:p>
        </p:txBody>
      </p:sp>
    </p:spTree>
    <p:extLst>
      <p:ext uri="{BB962C8B-B14F-4D97-AF65-F5344CB8AC3E}">
        <p14:creationId xmlns:p14="http://schemas.microsoft.com/office/powerpoint/2010/main" val="768691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had a tip to tip amplitude of 120</a:t>
            </a:r>
          </a:p>
          <a:p>
            <a:r>
              <a:rPr lang="en-US" dirty="0"/>
              <a:t>Lower had a tip to tip amplitude of 60</a:t>
            </a:r>
          </a:p>
          <a:p>
            <a:endParaRPr lang="en-US" dirty="0"/>
          </a:p>
          <a:p>
            <a:r>
              <a:rPr lang="en-US" dirty="0"/>
              <a:t>Smaller oscillations in lower, and behaves more like a glider, it has smoother motion</a:t>
            </a:r>
          </a:p>
        </p:txBody>
      </p:sp>
      <p:sp>
        <p:nvSpPr>
          <p:cNvPr id="4" name="Slide Number Placeholder 3"/>
          <p:cNvSpPr>
            <a:spLocks noGrp="1"/>
          </p:cNvSpPr>
          <p:nvPr>
            <p:ph type="sldNum" sz="quarter" idx="5"/>
          </p:nvPr>
        </p:nvSpPr>
        <p:spPr/>
        <p:txBody>
          <a:bodyPr/>
          <a:lstStyle/>
          <a:p>
            <a:fld id="{DF99E322-0A2C-4775-B5ED-E4470B80B377}" type="slidenum">
              <a:rPr lang="en-US" smtClean="0"/>
              <a:t>32</a:t>
            </a:fld>
            <a:endParaRPr lang="en-US"/>
          </a:p>
        </p:txBody>
      </p:sp>
    </p:spTree>
    <p:extLst>
      <p:ext uri="{BB962C8B-B14F-4D97-AF65-F5344CB8AC3E}">
        <p14:creationId xmlns:p14="http://schemas.microsoft.com/office/powerpoint/2010/main" val="3903053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Biological systems have always been a source of inspiration in robotic designs. So what better way to gain inspiration than by looking at flyers in nature. Animals have been evolving for millions of years, and all flyers are seen to fly with flapping wings. Due to their lightweight nature and modulation of their wing kinematics, many insects and small birds exhibit high lift-to-power ratios, enhanced agility, and increased flight efficiency. Due to this, flapping winged robots have emerged as a promising avenue for achieving enhanced performances in flight, endurance, and maneuverability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some key advantages that FWMAVs have compared to to other flyers. Compared to fixed wing vehicles, FWMAV’s possess increased agility and </a:t>
            </a:r>
            <a:r>
              <a:rPr lang="en-US" dirty="0" err="1"/>
              <a:t>manuverability</a:t>
            </a:r>
            <a:r>
              <a:rPr lang="en-US" dirty="0"/>
              <a:t>, similar to </a:t>
            </a:r>
            <a:r>
              <a:rPr lang="en-US" dirty="0" err="1"/>
              <a:t>Quadcoptors</a:t>
            </a:r>
            <a:r>
              <a:rPr lang="en-US" dirty="0"/>
              <a:t>. But unlike quadcopters, FWMAVs have the potential to glide like a fixed wing vehicle. The method of flapping and flying is known as intermittent flight. In nature many flyers are seen to utilize intermittent flight to conserve energy. It allows FWMAV’s to take the best from both world, flight efficiency and </a:t>
            </a:r>
            <a:r>
              <a:rPr lang="en-US" dirty="0" err="1"/>
              <a:t>manuverability</a:t>
            </a:r>
            <a:r>
              <a:rPr lang="en-US" dirty="0"/>
              <a:t>.</a:t>
            </a:r>
          </a:p>
          <a:p>
            <a:pPr>
              <a:buFont typeface="Arial" panose="020B0604020202020204" pitchFamily="34" charset="0"/>
              <a:buChar char="•"/>
            </a:pPr>
            <a:r>
              <a:rPr lang="en-US" dirty="0"/>
              <a:t>Advantages</a:t>
            </a:r>
          </a:p>
          <a:p>
            <a:pPr lvl="1">
              <a:buFont typeface="Arial" panose="020B0604020202020204" pitchFamily="34" charset="0"/>
              <a:buChar char="•"/>
            </a:pPr>
            <a:r>
              <a:rPr lang="en-US" dirty="0"/>
              <a:t>Intermittent flight</a:t>
            </a:r>
          </a:p>
          <a:p>
            <a:pPr lvl="2">
              <a:buFont typeface="Arial" panose="020B0604020202020204" pitchFamily="34" charset="0"/>
              <a:buChar char="•"/>
            </a:pPr>
            <a:r>
              <a:rPr lang="en-US" dirty="0"/>
              <a:t>Energy Conservation During Gliding</a:t>
            </a:r>
          </a:p>
          <a:p>
            <a:pPr lvl="2">
              <a:buFont typeface="Arial" panose="020B0604020202020204" pitchFamily="34" charset="0"/>
              <a:buChar char="•"/>
            </a:pPr>
            <a:r>
              <a:rPr lang="en-US" dirty="0"/>
              <a:t>Enhanced Maneuverability in Flapping</a:t>
            </a:r>
          </a:p>
          <a:p>
            <a:pPr lvl="1">
              <a:buFont typeface="Arial" panose="020B0604020202020204" pitchFamily="34" charset="0"/>
              <a:buChar char="•"/>
            </a:pPr>
            <a:r>
              <a:rPr lang="en-US" dirty="0"/>
              <a:t>Enhanced mobility</a:t>
            </a:r>
          </a:p>
          <a:p>
            <a:pPr lvl="1">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F99E322-0A2C-4775-B5ED-E4470B80B377}" type="slidenum">
              <a:rPr lang="en-US" smtClean="0"/>
              <a:t>4</a:t>
            </a:fld>
            <a:endParaRPr lang="en-US"/>
          </a:p>
        </p:txBody>
      </p:sp>
    </p:spTree>
    <p:extLst>
      <p:ext uri="{BB962C8B-B14F-4D97-AF65-F5344CB8AC3E}">
        <p14:creationId xmlns:p14="http://schemas.microsoft.com/office/powerpoint/2010/main" val="16862463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Smaller rotation angle had lower force in the x and higher in the y because of the angle of attack. During the upstroke and downstroke, the wing is flatter. There are spikes when the higher rotation angle has higher forces caused by the larger rotation of the wing </a:t>
            </a:r>
          </a:p>
        </p:txBody>
      </p:sp>
      <p:sp>
        <p:nvSpPr>
          <p:cNvPr id="4" name="Slide Number Placeholder 3"/>
          <p:cNvSpPr>
            <a:spLocks noGrp="1"/>
          </p:cNvSpPr>
          <p:nvPr>
            <p:ph type="sldNum" sz="quarter" idx="5"/>
          </p:nvPr>
        </p:nvSpPr>
        <p:spPr/>
        <p:txBody>
          <a:bodyPr/>
          <a:lstStyle/>
          <a:p>
            <a:fld id="{DF99E322-0A2C-4775-B5ED-E4470B80B377}" type="slidenum">
              <a:rPr lang="en-US" smtClean="0"/>
              <a:t>33</a:t>
            </a:fld>
            <a:endParaRPr lang="en-US"/>
          </a:p>
        </p:txBody>
      </p:sp>
    </p:spTree>
    <p:extLst>
      <p:ext uri="{BB962C8B-B14F-4D97-AF65-F5344CB8AC3E}">
        <p14:creationId xmlns:p14="http://schemas.microsoft.com/office/powerpoint/2010/main" val="3307226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had an amplitude of 40</a:t>
            </a:r>
          </a:p>
          <a:p>
            <a:r>
              <a:rPr lang="en-US" dirty="0"/>
              <a:t>Lower had an amplitude of 20</a:t>
            </a:r>
          </a:p>
        </p:txBody>
      </p:sp>
      <p:sp>
        <p:nvSpPr>
          <p:cNvPr id="4" name="Slide Number Placeholder 3"/>
          <p:cNvSpPr>
            <a:spLocks noGrp="1"/>
          </p:cNvSpPr>
          <p:nvPr>
            <p:ph type="sldNum" sz="quarter" idx="5"/>
          </p:nvPr>
        </p:nvSpPr>
        <p:spPr/>
        <p:txBody>
          <a:bodyPr/>
          <a:lstStyle/>
          <a:p>
            <a:fld id="{DF99E322-0A2C-4775-B5ED-E4470B80B377}" type="slidenum">
              <a:rPr lang="en-US" smtClean="0"/>
              <a:t>34</a:t>
            </a:fld>
            <a:endParaRPr lang="en-US"/>
          </a:p>
        </p:txBody>
      </p:sp>
    </p:spTree>
    <p:extLst>
      <p:ext uri="{BB962C8B-B14F-4D97-AF65-F5344CB8AC3E}">
        <p14:creationId xmlns:p14="http://schemas.microsoft.com/office/powerpoint/2010/main" val="28117094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was 20 </a:t>
            </a:r>
            <a:r>
              <a:rPr lang="en-US" dirty="0" err="1"/>
              <a:t>hz</a:t>
            </a:r>
            <a:r>
              <a:rPr lang="en-US" dirty="0"/>
              <a:t>, lower was 5 Hz</a:t>
            </a:r>
          </a:p>
          <a:p>
            <a:r>
              <a:rPr lang="en-US" dirty="0"/>
              <a:t>The higher frequency had significantly higher forces</a:t>
            </a:r>
          </a:p>
        </p:txBody>
      </p:sp>
      <p:sp>
        <p:nvSpPr>
          <p:cNvPr id="4" name="Slide Number Placeholder 3"/>
          <p:cNvSpPr>
            <a:spLocks noGrp="1"/>
          </p:cNvSpPr>
          <p:nvPr>
            <p:ph type="sldNum" sz="quarter" idx="5"/>
          </p:nvPr>
        </p:nvSpPr>
        <p:spPr/>
        <p:txBody>
          <a:bodyPr/>
          <a:lstStyle/>
          <a:p>
            <a:fld id="{DF99E322-0A2C-4775-B5ED-E4470B80B377}" type="slidenum">
              <a:rPr lang="en-US" smtClean="0"/>
              <a:t>35</a:t>
            </a:fld>
            <a:endParaRPr lang="en-US"/>
          </a:p>
        </p:txBody>
      </p:sp>
    </p:spTree>
    <p:extLst>
      <p:ext uri="{BB962C8B-B14F-4D97-AF65-F5344CB8AC3E}">
        <p14:creationId xmlns:p14="http://schemas.microsoft.com/office/powerpoint/2010/main" val="1464944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Higher is 20 Hz</a:t>
            </a:r>
          </a:p>
          <a:p>
            <a:r>
              <a:rPr lang="en-US" dirty="0"/>
              <a:t>Lower is 10 Hz</a:t>
            </a:r>
          </a:p>
          <a:p>
            <a:r>
              <a:rPr lang="en-US" dirty="0" err="1"/>
              <a:t>Obv</a:t>
            </a:r>
            <a:r>
              <a:rPr lang="en-US" dirty="0"/>
              <a:t> very different trajectories. You can see the effects of the different frequencies </a:t>
            </a:r>
            <a:r>
              <a:rPr lang="en-US" dirty="0" err="1"/>
              <a:t>tho</a:t>
            </a:r>
            <a:r>
              <a:rPr lang="en-US" dirty="0"/>
              <a:t>. More oscillations in the higher frequency</a:t>
            </a:r>
          </a:p>
        </p:txBody>
      </p:sp>
      <p:sp>
        <p:nvSpPr>
          <p:cNvPr id="4" name="Slide Number Placeholder 3"/>
          <p:cNvSpPr>
            <a:spLocks noGrp="1"/>
          </p:cNvSpPr>
          <p:nvPr>
            <p:ph type="sldNum" sz="quarter" idx="5"/>
          </p:nvPr>
        </p:nvSpPr>
        <p:spPr/>
        <p:txBody>
          <a:bodyPr/>
          <a:lstStyle/>
          <a:p>
            <a:fld id="{DF99E322-0A2C-4775-B5ED-E4470B80B377}" type="slidenum">
              <a:rPr lang="en-US" smtClean="0"/>
              <a:t>36</a:t>
            </a:fld>
            <a:endParaRPr lang="en-US"/>
          </a:p>
        </p:txBody>
      </p:sp>
    </p:spTree>
    <p:extLst>
      <p:ext uri="{BB962C8B-B14F-4D97-AF65-F5344CB8AC3E}">
        <p14:creationId xmlns:p14="http://schemas.microsoft.com/office/powerpoint/2010/main" val="2287279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was 0.125 m</a:t>
            </a:r>
          </a:p>
          <a:p>
            <a:r>
              <a:rPr lang="en-US" dirty="0"/>
              <a:t>Shorter was 0.075 m</a:t>
            </a:r>
          </a:p>
          <a:p>
            <a:endParaRPr lang="en-US" dirty="0"/>
          </a:p>
          <a:p>
            <a:r>
              <a:rPr lang="en-US" dirty="0"/>
              <a:t>Longer tail increases stability</a:t>
            </a:r>
          </a:p>
        </p:txBody>
      </p:sp>
      <p:sp>
        <p:nvSpPr>
          <p:cNvPr id="4" name="Slide Number Placeholder 3"/>
          <p:cNvSpPr>
            <a:spLocks noGrp="1"/>
          </p:cNvSpPr>
          <p:nvPr>
            <p:ph type="sldNum" sz="quarter" idx="5"/>
          </p:nvPr>
        </p:nvSpPr>
        <p:spPr/>
        <p:txBody>
          <a:bodyPr/>
          <a:lstStyle/>
          <a:p>
            <a:fld id="{DF99E322-0A2C-4775-B5ED-E4470B80B377}" type="slidenum">
              <a:rPr lang="en-US" smtClean="0"/>
              <a:t>37</a:t>
            </a:fld>
            <a:endParaRPr lang="en-US"/>
          </a:p>
        </p:txBody>
      </p:sp>
    </p:spTree>
    <p:extLst>
      <p:ext uri="{BB962C8B-B14F-4D97-AF65-F5344CB8AC3E}">
        <p14:creationId xmlns:p14="http://schemas.microsoft.com/office/powerpoint/2010/main" val="29137185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while the simulation seemed to be producing reasonable results, it is imperative to compare the simulation with a real life FWMAV</a:t>
            </a:r>
          </a:p>
        </p:txBody>
      </p:sp>
      <p:sp>
        <p:nvSpPr>
          <p:cNvPr id="4" name="Slide Number Placeholder 3"/>
          <p:cNvSpPr>
            <a:spLocks noGrp="1"/>
          </p:cNvSpPr>
          <p:nvPr>
            <p:ph type="sldNum" sz="quarter" idx="5"/>
          </p:nvPr>
        </p:nvSpPr>
        <p:spPr/>
        <p:txBody>
          <a:bodyPr/>
          <a:lstStyle/>
          <a:p>
            <a:fld id="{DF99E322-0A2C-4775-B5ED-E4470B80B377}" type="slidenum">
              <a:rPr lang="en-US" smtClean="0"/>
              <a:t>38</a:t>
            </a:fld>
            <a:endParaRPr lang="en-US"/>
          </a:p>
        </p:txBody>
      </p:sp>
    </p:spTree>
    <p:extLst>
      <p:ext uri="{BB962C8B-B14F-4D97-AF65-F5344CB8AC3E}">
        <p14:creationId xmlns:p14="http://schemas.microsoft.com/office/powerpoint/2010/main" val="16065936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a FWMAV was purchased from amazon. </a:t>
            </a:r>
          </a:p>
          <a:p>
            <a:endParaRPr lang="en-US" dirty="0"/>
          </a:p>
          <a:p>
            <a:r>
              <a:rPr lang="en-US" dirty="0"/>
              <a:t>Explain how I got the parameters </a:t>
            </a:r>
          </a:p>
          <a:p>
            <a:r>
              <a:rPr lang="en-US" dirty="0"/>
              <a:t>There was no details on the physical parameters of the FWMAV, so all values were approximated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wings are connected to one another, rather than two distinct wings</a:t>
            </a:r>
          </a:p>
          <a:p>
            <a:r>
              <a:rPr lang="en-US" dirty="0"/>
              <a:t>The wings, body, and tail are made of fabric are are therefore non-rigid</a:t>
            </a:r>
          </a:p>
          <a:p>
            <a:endParaRPr lang="en-US" dirty="0"/>
          </a:p>
          <a:p>
            <a:r>
              <a:rPr lang="en-US" dirty="0"/>
              <a:t>Explain how I recorded the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markers were attached each weight 1.28 grams</a:t>
            </a:r>
          </a:p>
          <a:p>
            <a:endParaRPr lang="en-US" dirty="0"/>
          </a:p>
          <a:p>
            <a:r>
              <a:rPr lang="en-US" dirty="0"/>
              <a:t>The FWMAV was thrown in the Vicon </a:t>
            </a:r>
            <a:r>
              <a:rPr lang="en-US" dirty="0" err="1"/>
              <a:t>MoCap</a:t>
            </a:r>
            <a:r>
              <a:rPr lang="en-US" dirty="0"/>
              <a:t> room, where the position and rotation of the FWMAV can be recorded. </a:t>
            </a:r>
          </a:p>
        </p:txBody>
      </p:sp>
      <p:sp>
        <p:nvSpPr>
          <p:cNvPr id="4" name="Slide Number Placeholder 3"/>
          <p:cNvSpPr>
            <a:spLocks noGrp="1"/>
          </p:cNvSpPr>
          <p:nvPr>
            <p:ph type="sldNum" sz="quarter" idx="5"/>
          </p:nvPr>
        </p:nvSpPr>
        <p:spPr/>
        <p:txBody>
          <a:bodyPr/>
          <a:lstStyle/>
          <a:p>
            <a:fld id="{DF99E322-0A2C-4775-B5ED-E4470B80B377}" type="slidenum">
              <a:rPr lang="en-US" smtClean="0"/>
              <a:t>39</a:t>
            </a:fld>
            <a:endParaRPr lang="en-US"/>
          </a:p>
        </p:txBody>
      </p:sp>
    </p:spTree>
    <p:extLst>
      <p:ext uri="{BB962C8B-B14F-4D97-AF65-F5344CB8AC3E}">
        <p14:creationId xmlns:p14="http://schemas.microsoft.com/office/powerpoint/2010/main" val="5028336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wings are made from fabric and changes </a:t>
            </a:r>
            <a:r>
              <a:rPr lang="en-US" dirty="0" err="1"/>
              <a:t>morophology</a:t>
            </a:r>
            <a:r>
              <a:rPr lang="en-US" dirty="0"/>
              <a:t> while flapping. The aerodynamic model used relies on rigid wings, so it might be problematic</a:t>
            </a:r>
          </a:p>
          <a:p>
            <a:endParaRPr lang="en-US" dirty="0"/>
          </a:p>
          <a:p>
            <a:r>
              <a:rPr lang="en-US" dirty="0"/>
              <a:t>Mention that a flight test was done with the rigid wings, but a second test was done after reenforcing the wings</a:t>
            </a:r>
          </a:p>
        </p:txBody>
      </p:sp>
      <p:sp>
        <p:nvSpPr>
          <p:cNvPr id="4" name="Slide Number Placeholder 3"/>
          <p:cNvSpPr>
            <a:spLocks noGrp="1"/>
          </p:cNvSpPr>
          <p:nvPr>
            <p:ph type="sldNum" sz="quarter" idx="5"/>
          </p:nvPr>
        </p:nvSpPr>
        <p:spPr/>
        <p:txBody>
          <a:bodyPr/>
          <a:lstStyle/>
          <a:p>
            <a:fld id="{DF99E322-0A2C-4775-B5ED-E4470B80B377}" type="slidenum">
              <a:rPr lang="en-US" smtClean="0"/>
              <a:t>40</a:t>
            </a:fld>
            <a:endParaRPr lang="en-US"/>
          </a:p>
        </p:txBody>
      </p:sp>
    </p:spTree>
    <p:extLst>
      <p:ext uri="{BB962C8B-B14F-4D97-AF65-F5344CB8AC3E}">
        <p14:creationId xmlns:p14="http://schemas.microsoft.com/office/powerpoint/2010/main" val="1463386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Carbon fiber rods were added to the FWMAV to increase rigidity in the wings due to its high strength to weight ratio.</a:t>
            </a:r>
          </a:p>
          <a:p>
            <a:endParaRPr lang="en-US" dirty="0"/>
          </a:p>
          <a:p>
            <a:r>
              <a:rPr lang="en-US" dirty="0"/>
              <a:t>15 trials were conducted, the FWMAV was thrown with different pitch angles and different initial speeds to capture a wide range of data, with the goal to ensure that the simulation worked for many conditions.</a:t>
            </a:r>
          </a:p>
          <a:p>
            <a:endParaRPr lang="en-US" dirty="0"/>
          </a:p>
          <a:p>
            <a:r>
              <a:rPr lang="en-US" dirty="0"/>
              <a:t>Overall the simulation matched the real world data well. You can never expect a perfect simulation, especially with complex aerodynamics, but the simulation lends itself to visualizing the trends seen in the real world.</a:t>
            </a:r>
          </a:p>
        </p:txBody>
      </p:sp>
      <p:sp>
        <p:nvSpPr>
          <p:cNvPr id="4" name="Slide Number Placeholder 3"/>
          <p:cNvSpPr>
            <a:spLocks noGrp="1"/>
          </p:cNvSpPr>
          <p:nvPr>
            <p:ph type="sldNum" sz="quarter" idx="5"/>
          </p:nvPr>
        </p:nvSpPr>
        <p:spPr/>
        <p:txBody>
          <a:bodyPr/>
          <a:lstStyle/>
          <a:p>
            <a:fld id="{DF99E322-0A2C-4775-B5ED-E4470B80B377}" type="slidenum">
              <a:rPr lang="en-US" smtClean="0"/>
              <a:t>41</a:t>
            </a:fld>
            <a:endParaRPr lang="en-US"/>
          </a:p>
        </p:txBody>
      </p:sp>
    </p:spTree>
    <p:extLst>
      <p:ext uri="{BB962C8B-B14F-4D97-AF65-F5344CB8AC3E}">
        <p14:creationId xmlns:p14="http://schemas.microsoft.com/office/powerpoint/2010/main" val="2489532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Flight Path follows a similar trend, velocities are similar. Angle of attack and pitch follows a similar trend.</a:t>
            </a:r>
          </a:p>
          <a:p>
            <a:r>
              <a:rPr lang="en-US" dirty="0"/>
              <a:t>Mention what the green line is</a:t>
            </a:r>
          </a:p>
          <a:p>
            <a:endParaRPr lang="en-US" dirty="0"/>
          </a:p>
          <a:p>
            <a:r>
              <a:rPr lang="en-US" dirty="0"/>
              <a:t>Mention initial conditions:</a:t>
            </a:r>
          </a:p>
          <a:p>
            <a:r>
              <a:rPr lang="en-US" dirty="0"/>
              <a:t>Mention Oscillations</a:t>
            </a:r>
          </a:p>
          <a:p>
            <a:endParaRPr lang="en-US" dirty="0"/>
          </a:p>
          <a:p>
            <a:r>
              <a:rPr lang="en-US" dirty="0"/>
              <a:t>The x velocity difference can be attribute to the more steady pitch of the FWMAV in simulation. The differences can be attributed to different body aerodynamics and different wing kinematics</a:t>
            </a:r>
          </a:p>
        </p:txBody>
      </p:sp>
      <p:sp>
        <p:nvSpPr>
          <p:cNvPr id="4" name="Slide Number Placeholder 3"/>
          <p:cNvSpPr>
            <a:spLocks noGrp="1"/>
          </p:cNvSpPr>
          <p:nvPr>
            <p:ph type="sldNum" sz="quarter" idx="5"/>
          </p:nvPr>
        </p:nvSpPr>
        <p:spPr/>
        <p:txBody>
          <a:bodyPr/>
          <a:lstStyle/>
          <a:p>
            <a:fld id="{DF99E322-0A2C-4775-B5ED-E4470B80B377}" type="slidenum">
              <a:rPr lang="en-US" smtClean="0"/>
              <a:t>42</a:t>
            </a:fld>
            <a:endParaRPr lang="en-US"/>
          </a:p>
        </p:txBody>
      </p:sp>
    </p:spTree>
    <p:extLst>
      <p:ext uri="{BB962C8B-B14F-4D97-AF65-F5344CB8AC3E}">
        <p14:creationId xmlns:p14="http://schemas.microsoft.com/office/powerpoint/2010/main" val="3669419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whats</a:t>
            </a:r>
            <a:r>
              <a:rPr lang="en-US" dirty="0"/>
              <a:t> is out there now? There are a wide variety of FWMAVs that come in all sorts of sizes with different flying mechanisms that </a:t>
            </a:r>
            <a:r>
              <a:rPr lang="en-US" dirty="0" err="1"/>
              <a:t>ususually</a:t>
            </a:r>
            <a:r>
              <a:rPr lang="en-US" dirty="0"/>
              <a:t> require their own simulation environments and modeling techniques. In the top left, is a FWMAV designed by Festo. This FWMAV has wings that morph, changing shape similar to a real bird. This allows for extreme precisions and accurate </a:t>
            </a:r>
            <a:r>
              <a:rPr lang="en-US" dirty="0" err="1"/>
              <a:t>manuvers</a:t>
            </a:r>
            <a:r>
              <a:rPr lang="en-US" dirty="0"/>
              <a:t>, but is an extremely complex system. Due to its unique design and flight mechanism, Festo had to develop their own simulation and modeling environment. To the fight of the Festo robot is a dragonfly inspired FWMAV called </a:t>
            </a:r>
            <a:r>
              <a:rPr lang="en-US" dirty="0" err="1"/>
              <a:t>Delfly</a:t>
            </a:r>
            <a:r>
              <a:rPr lang="en-US" dirty="0"/>
              <a:t>. The </a:t>
            </a:r>
            <a:r>
              <a:rPr lang="en-US" dirty="0" err="1"/>
              <a:t>delfly</a:t>
            </a:r>
            <a:r>
              <a:rPr lang="en-US" dirty="0"/>
              <a:t> uses a clap and fling mechanism to fly. While this is similar to flapping with two wings, the aerodynamics involved are actually different and require completely different aerodynamic models to correctly capture what occurs. The </a:t>
            </a:r>
            <a:r>
              <a:rPr lang="en-US" dirty="0" err="1"/>
              <a:t>delfly</a:t>
            </a:r>
            <a:r>
              <a:rPr lang="en-US" dirty="0"/>
              <a:t> </a:t>
            </a:r>
            <a:r>
              <a:rPr lang="en-US" dirty="0" err="1"/>
              <a:t>relys</a:t>
            </a:r>
            <a:r>
              <a:rPr lang="en-US" dirty="0"/>
              <a:t> on captured flight data and machine learning to model the aerodynamics, leading to a simulation that is tailored towards their specific robot. In the bottom left is a </a:t>
            </a:r>
            <a:r>
              <a:rPr lang="en-US" dirty="0" err="1"/>
              <a:t>quadcoptor</a:t>
            </a:r>
            <a:r>
              <a:rPr lang="en-US" dirty="0"/>
              <a:t> designed FWMAV, where instead of propellors, there are flapping wings. This is an incredibly unique design that uses that certainly doesn’t fall in the typically FWMAV design and required additional modeling. The bottom right shows a hummingbird inspired FWMAV, which focuses on hovering more than forward flight. Hovering FWMAV’s behave similar to </a:t>
            </a:r>
            <a:r>
              <a:rPr lang="en-US" dirty="0" err="1"/>
              <a:t>quadcoptors</a:t>
            </a:r>
            <a:r>
              <a:rPr lang="en-US" dirty="0"/>
              <a:t>, producing a thrust downwards, where there is little lateral movement. In forward flight, the aerodynamics change considerably because of the pitch of the vehicle and the speed at which it is traveling. </a:t>
            </a:r>
          </a:p>
          <a:p>
            <a:r>
              <a:rPr lang="en-US" dirty="0"/>
              <a:t>Overall, these 4 examples, are just a few of many uniquely designed FWMAVs being developed today. Each FWMAV was developed independently of each other and processes its own unique design.</a:t>
            </a:r>
          </a:p>
          <a:p>
            <a:r>
              <a:rPr lang="en-US" dirty="0"/>
              <a:t>Different scales, different flight mechanism</a:t>
            </a:r>
          </a:p>
          <a:p>
            <a:r>
              <a:rPr lang="en-US" dirty="0"/>
              <a:t>Each made their own simulation and aerodynamics- talk about modeling environment</a:t>
            </a:r>
          </a:p>
        </p:txBody>
      </p:sp>
      <p:sp>
        <p:nvSpPr>
          <p:cNvPr id="4" name="Slide Number Placeholder 3"/>
          <p:cNvSpPr>
            <a:spLocks noGrp="1"/>
          </p:cNvSpPr>
          <p:nvPr>
            <p:ph type="sldNum" sz="quarter" idx="5"/>
          </p:nvPr>
        </p:nvSpPr>
        <p:spPr/>
        <p:txBody>
          <a:bodyPr/>
          <a:lstStyle/>
          <a:p>
            <a:fld id="{DF99E322-0A2C-4775-B5ED-E4470B80B377}" type="slidenum">
              <a:rPr lang="en-US" smtClean="0"/>
              <a:t>5</a:t>
            </a:fld>
            <a:endParaRPr lang="en-US"/>
          </a:p>
        </p:txBody>
      </p:sp>
    </p:spTree>
    <p:extLst>
      <p:ext uri="{BB962C8B-B14F-4D97-AF65-F5344CB8AC3E}">
        <p14:creationId xmlns:p14="http://schemas.microsoft.com/office/powerpoint/2010/main" val="5391650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simulation differed from the real world data, but similar trends can be seen.  The pitch rate follows a similar patter, but with some delay, which can also be seen in the pitch. The Simulation over estimates the x velocity, but underestimates the z velocity. One aspect that effected all the simulations is that the wing kinematics were estimated from a slow motion video of the FWMAV flapping in still air, while moving however, the kinematics may change.</a:t>
            </a:r>
          </a:p>
        </p:txBody>
      </p:sp>
      <p:sp>
        <p:nvSpPr>
          <p:cNvPr id="4" name="Slide Number Placeholder 3"/>
          <p:cNvSpPr>
            <a:spLocks noGrp="1"/>
          </p:cNvSpPr>
          <p:nvPr>
            <p:ph type="sldNum" sz="quarter" idx="5"/>
          </p:nvPr>
        </p:nvSpPr>
        <p:spPr/>
        <p:txBody>
          <a:bodyPr/>
          <a:lstStyle/>
          <a:p>
            <a:fld id="{DF99E322-0A2C-4775-B5ED-E4470B80B377}" type="slidenum">
              <a:rPr lang="en-US" smtClean="0"/>
              <a:t>43</a:t>
            </a:fld>
            <a:endParaRPr lang="en-US"/>
          </a:p>
        </p:txBody>
      </p:sp>
    </p:spTree>
    <p:extLst>
      <p:ext uri="{BB962C8B-B14F-4D97-AF65-F5344CB8AC3E}">
        <p14:creationId xmlns:p14="http://schemas.microsoft.com/office/powerpoint/2010/main" val="24884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FWMAV started at a low angle of attack -50 degrees, the simulation and real world data were most different. </a:t>
            </a:r>
          </a:p>
        </p:txBody>
      </p:sp>
      <p:sp>
        <p:nvSpPr>
          <p:cNvPr id="4" name="Slide Number Placeholder 3"/>
          <p:cNvSpPr>
            <a:spLocks noGrp="1"/>
          </p:cNvSpPr>
          <p:nvPr>
            <p:ph type="sldNum" sz="quarter" idx="5"/>
          </p:nvPr>
        </p:nvSpPr>
        <p:spPr/>
        <p:txBody>
          <a:bodyPr/>
          <a:lstStyle/>
          <a:p>
            <a:fld id="{DF99E322-0A2C-4775-B5ED-E4470B80B377}" type="slidenum">
              <a:rPr lang="en-US" smtClean="0"/>
              <a:t>44</a:t>
            </a:fld>
            <a:endParaRPr lang="en-US"/>
          </a:p>
        </p:txBody>
      </p:sp>
    </p:spTree>
    <p:extLst>
      <p:ext uri="{BB962C8B-B14F-4D97-AF65-F5344CB8AC3E}">
        <p14:creationId xmlns:p14="http://schemas.microsoft.com/office/powerpoint/2010/main" val="1173161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wing shapes, masses and length can be implemented to allow for the simulation to be used for different FWMAVs</a:t>
            </a:r>
          </a:p>
          <a:p>
            <a:r>
              <a:rPr lang="en-US" dirty="0"/>
              <a:t>The code will be added to a </a:t>
            </a:r>
            <a:r>
              <a:rPr lang="en-US" dirty="0" err="1"/>
              <a:t>github</a:t>
            </a:r>
            <a:r>
              <a:rPr lang="en-US" dirty="0"/>
              <a:t> repository so that future students can use it.</a:t>
            </a:r>
          </a:p>
          <a:p>
            <a:r>
              <a:rPr lang="en-US" dirty="0"/>
              <a:t>The code is broken into separate files to allow for easy changes when needed</a:t>
            </a:r>
          </a:p>
          <a:p>
            <a:r>
              <a:rPr lang="en-US" dirty="0"/>
              <a:t>Adjustments to various aspects of the FWMAV work as expected and will allow for users to test new designs without building an entire robot</a:t>
            </a:r>
          </a:p>
          <a:p>
            <a:r>
              <a:rPr lang="en-US" dirty="0"/>
              <a:t>The model was verified with real world data across multiple initial conditions</a:t>
            </a:r>
          </a:p>
          <a:p>
            <a:endParaRPr lang="en-US" dirty="0"/>
          </a:p>
          <a:p>
            <a:r>
              <a:rPr lang="en-US" dirty="0"/>
              <a:t>In conclusion, the developed simulation is a first step in the CUBIRD mission of developing open source, accessible, and cheap FWMAV’s for at home use. The simulation allows for testing of different wing shapes, and different sized FMWAVs and can be updated in the future with equations that better represent the wing kinematics or body aerodynamics</a:t>
            </a:r>
          </a:p>
        </p:txBody>
      </p:sp>
      <p:sp>
        <p:nvSpPr>
          <p:cNvPr id="4" name="Slide Number Placeholder 3"/>
          <p:cNvSpPr>
            <a:spLocks noGrp="1"/>
          </p:cNvSpPr>
          <p:nvPr>
            <p:ph type="sldNum" sz="quarter" idx="5"/>
          </p:nvPr>
        </p:nvSpPr>
        <p:spPr/>
        <p:txBody>
          <a:bodyPr/>
          <a:lstStyle/>
          <a:p>
            <a:fld id="{DF99E322-0A2C-4775-B5ED-E4470B80B377}" type="slidenum">
              <a:rPr lang="en-US" smtClean="0"/>
              <a:t>48</a:t>
            </a:fld>
            <a:endParaRPr lang="en-US"/>
          </a:p>
        </p:txBody>
      </p:sp>
    </p:spTree>
    <p:extLst>
      <p:ext uri="{BB962C8B-B14F-4D97-AF65-F5344CB8AC3E}">
        <p14:creationId xmlns:p14="http://schemas.microsoft.com/office/powerpoint/2010/main" val="3384998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out equations</a:t>
            </a:r>
          </a:p>
          <a:p>
            <a:endParaRPr lang="en-US" dirty="0"/>
          </a:p>
          <a:p>
            <a:r>
              <a:rPr lang="en-US" dirty="0"/>
              <a:t>Say I found EOM</a:t>
            </a:r>
          </a:p>
        </p:txBody>
      </p:sp>
      <p:sp>
        <p:nvSpPr>
          <p:cNvPr id="4" name="Slide Number Placeholder 3"/>
          <p:cNvSpPr>
            <a:spLocks noGrp="1"/>
          </p:cNvSpPr>
          <p:nvPr>
            <p:ph type="sldNum" sz="quarter" idx="5"/>
          </p:nvPr>
        </p:nvSpPr>
        <p:spPr/>
        <p:txBody>
          <a:bodyPr/>
          <a:lstStyle/>
          <a:p>
            <a:fld id="{DF99E322-0A2C-4775-B5ED-E4470B80B377}" type="slidenum">
              <a:rPr lang="en-US" smtClean="0"/>
              <a:t>50</a:t>
            </a:fld>
            <a:endParaRPr lang="en-US"/>
          </a:p>
        </p:txBody>
      </p:sp>
    </p:spTree>
    <p:extLst>
      <p:ext uri="{BB962C8B-B14F-4D97-AF65-F5344CB8AC3E}">
        <p14:creationId xmlns:p14="http://schemas.microsoft.com/office/powerpoint/2010/main" val="1679001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blue line is the recorded flight data, the orange is the simulated flight, and the green is basic projectile motion where the only force is gravity</a:t>
            </a:r>
          </a:p>
          <a:p>
            <a:endParaRPr lang="en-US" dirty="0"/>
          </a:p>
          <a:p>
            <a:r>
              <a:rPr lang="en-US" dirty="0"/>
              <a:t>There are way less oscillations in the pitch, but the oscillations in the velocity are good indicators that something is working. </a:t>
            </a:r>
          </a:p>
        </p:txBody>
      </p:sp>
      <p:sp>
        <p:nvSpPr>
          <p:cNvPr id="4" name="Slide Number Placeholder 3"/>
          <p:cNvSpPr>
            <a:spLocks noGrp="1"/>
          </p:cNvSpPr>
          <p:nvPr>
            <p:ph type="sldNum" sz="quarter" idx="5"/>
          </p:nvPr>
        </p:nvSpPr>
        <p:spPr/>
        <p:txBody>
          <a:bodyPr/>
          <a:lstStyle/>
          <a:p>
            <a:fld id="{DF99E322-0A2C-4775-B5ED-E4470B80B377}" type="slidenum">
              <a:rPr lang="en-US" smtClean="0"/>
              <a:t>51</a:t>
            </a:fld>
            <a:endParaRPr lang="en-US"/>
          </a:p>
        </p:txBody>
      </p:sp>
    </p:spTree>
    <p:extLst>
      <p:ext uri="{BB962C8B-B14F-4D97-AF65-F5344CB8AC3E}">
        <p14:creationId xmlns:p14="http://schemas.microsoft.com/office/powerpoint/2010/main" val="1387721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picture</a:t>
            </a:r>
          </a:p>
          <a:p>
            <a:endParaRPr lang="en-US" dirty="0"/>
          </a:p>
          <a:p>
            <a:r>
              <a:rPr lang="en-US" dirty="0"/>
              <a:t>So as I briefly mentioned, there are a lot of challenges in the FWMAV field. The first is that there is a lack of open source design tools. A quick google will give plenty of DIY guides for developing drones and quadcopters, but none exist for FWMAVS.</a:t>
            </a:r>
          </a:p>
          <a:p>
            <a:r>
              <a:rPr lang="en-US" dirty="0"/>
              <a:t>There is also the issue of different flapping mechanisms. Although they are all flapping, the aerodynamics behind the scenes can be quite different</a:t>
            </a:r>
          </a:p>
          <a:p>
            <a:r>
              <a:rPr lang="en-US" dirty="0"/>
              <a:t>There are also a large variety of sizes and designs that need to be uniquely captured</a:t>
            </a:r>
          </a:p>
          <a:p>
            <a:r>
              <a:rPr lang="en-US" dirty="0"/>
              <a:t>The fourth is that the aerodynamics are understudied compared to fixed wing vehicles and propellor based vehicles</a:t>
            </a:r>
          </a:p>
        </p:txBody>
      </p:sp>
      <p:sp>
        <p:nvSpPr>
          <p:cNvPr id="4" name="Slide Number Placeholder 3"/>
          <p:cNvSpPr>
            <a:spLocks noGrp="1"/>
          </p:cNvSpPr>
          <p:nvPr>
            <p:ph type="sldNum" sz="quarter" idx="5"/>
          </p:nvPr>
        </p:nvSpPr>
        <p:spPr/>
        <p:txBody>
          <a:bodyPr/>
          <a:lstStyle/>
          <a:p>
            <a:fld id="{DF99E322-0A2C-4775-B5ED-E4470B80B377}" type="slidenum">
              <a:rPr lang="en-US" smtClean="0"/>
              <a:t>6</a:t>
            </a:fld>
            <a:endParaRPr lang="en-US"/>
          </a:p>
        </p:txBody>
      </p:sp>
    </p:spTree>
    <p:extLst>
      <p:ext uri="{BB962C8B-B14F-4D97-AF65-F5344CB8AC3E}">
        <p14:creationId xmlns:p14="http://schemas.microsoft.com/office/powerpoint/2010/main" val="1771304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to logan and get pictures</a:t>
            </a:r>
          </a:p>
          <a:p>
            <a:r>
              <a:rPr lang="en-US" dirty="0"/>
              <a:t>And that brings us to CUBIRD. CUBIRD stands for Cooper Union Bio-Inspired Robotic Design. The goal of the </a:t>
            </a:r>
            <a:r>
              <a:rPr lang="en-US" dirty="0" err="1"/>
              <a:t>cubird</a:t>
            </a:r>
            <a:r>
              <a:rPr lang="en-US" dirty="0"/>
              <a:t> project aims to address 3 challenges in the world of FWMAVs and to further research energy conservation through intermittent flight, we want to develop open source, accessible and cheap FWMAVS. For the everyday hobbyist, developing a FWMAV is a near impossible task. For one it is time consuming, as the FWMAV’s were developed by teams rather than individuals, and it can be expensive process of buying and designing parts. On top of the time and money commitment, There are no open source tools for testing designs or developing control algorithms. Many research based FWMAV have their code hidden, and have their simulation environments tailored towards there specific robot. </a:t>
            </a:r>
          </a:p>
          <a:p>
            <a:r>
              <a:rPr lang="en-US" dirty="0"/>
              <a:t>There are a variety of projects going on for the overall CUBIRD project. A close friend of mine is developing an open source </a:t>
            </a:r>
            <a:r>
              <a:rPr lang="en-US" dirty="0" err="1"/>
              <a:t>transmition</a:t>
            </a:r>
            <a:r>
              <a:rPr lang="en-US" dirty="0"/>
              <a:t> system, and other students are building test stands. My interest lied in developing a simulation particularly for forward flight. </a:t>
            </a:r>
          </a:p>
          <a:p>
            <a:r>
              <a:rPr lang="en-US" dirty="0"/>
              <a:t>Mention I focus on simulation rather than building, other students are building</a:t>
            </a:r>
          </a:p>
          <a:p>
            <a:r>
              <a:rPr lang="en-US" dirty="0"/>
              <a:t>I am interested in making a simulation to design and verify these vehicles, particularly in forward flight</a:t>
            </a:r>
          </a:p>
        </p:txBody>
      </p:sp>
      <p:sp>
        <p:nvSpPr>
          <p:cNvPr id="4" name="Slide Number Placeholder 3"/>
          <p:cNvSpPr>
            <a:spLocks noGrp="1"/>
          </p:cNvSpPr>
          <p:nvPr>
            <p:ph type="sldNum" sz="quarter" idx="5"/>
          </p:nvPr>
        </p:nvSpPr>
        <p:spPr/>
        <p:txBody>
          <a:bodyPr/>
          <a:lstStyle/>
          <a:p>
            <a:fld id="{DF99E322-0A2C-4775-B5ED-E4470B80B377}" type="slidenum">
              <a:rPr lang="en-US" smtClean="0"/>
              <a:t>7</a:t>
            </a:fld>
            <a:endParaRPr lang="en-US"/>
          </a:p>
        </p:txBody>
      </p:sp>
    </p:spTree>
    <p:extLst>
      <p:ext uri="{BB962C8B-B14F-4D97-AF65-F5344CB8AC3E}">
        <p14:creationId xmlns:p14="http://schemas.microsoft.com/office/powerpoint/2010/main" val="1953875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picture</a:t>
            </a:r>
          </a:p>
        </p:txBody>
      </p:sp>
      <p:sp>
        <p:nvSpPr>
          <p:cNvPr id="4" name="Slide Number Placeholder 3"/>
          <p:cNvSpPr>
            <a:spLocks noGrp="1"/>
          </p:cNvSpPr>
          <p:nvPr>
            <p:ph type="sldNum" sz="quarter" idx="5"/>
          </p:nvPr>
        </p:nvSpPr>
        <p:spPr/>
        <p:txBody>
          <a:bodyPr/>
          <a:lstStyle/>
          <a:p>
            <a:fld id="{DF99E322-0A2C-4775-B5ED-E4470B80B377}" type="slidenum">
              <a:rPr lang="en-US" smtClean="0"/>
              <a:t>8</a:t>
            </a:fld>
            <a:endParaRPr lang="en-US"/>
          </a:p>
        </p:txBody>
      </p:sp>
    </p:spTree>
    <p:extLst>
      <p:ext uri="{BB962C8B-B14F-4D97-AF65-F5344CB8AC3E}">
        <p14:creationId xmlns:p14="http://schemas.microsoft.com/office/powerpoint/2010/main" val="770821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Background on how simulation environments typically work</a:t>
            </a:r>
          </a:p>
          <a:p>
            <a:endParaRPr lang="en-US" dirty="0"/>
          </a:p>
        </p:txBody>
      </p:sp>
      <p:sp>
        <p:nvSpPr>
          <p:cNvPr id="4" name="Slide Number Placeholder 3"/>
          <p:cNvSpPr>
            <a:spLocks noGrp="1"/>
          </p:cNvSpPr>
          <p:nvPr>
            <p:ph type="sldNum" sz="quarter" idx="5"/>
          </p:nvPr>
        </p:nvSpPr>
        <p:spPr/>
        <p:txBody>
          <a:bodyPr/>
          <a:lstStyle/>
          <a:p>
            <a:fld id="{DF99E322-0A2C-4775-B5ED-E4470B80B377}" type="slidenum">
              <a:rPr lang="en-US" smtClean="0"/>
              <a:t>10</a:t>
            </a:fld>
            <a:endParaRPr lang="en-US"/>
          </a:p>
        </p:txBody>
      </p:sp>
    </p:spTree>
    <p:extLst>
      <p:ext uri="{BB962C8B-B14F-4D97-AF65-F5344CB8AC3E}">
        <p14:creationId xmlns:p14="http://schemas.microsoft.com/office/powerpoint/2010/main" val="2487990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Degrees of freedom</a:t>
            </a:r>
          </a:p>
          <a:p>
            <a:r>
              <a:rPr lang="en-US" dirty="0"/>
              <a:t>Talk about state, position and velocity for each degree of freedom</a:t>
            </a:r>
          </a:p>
        </p:txBody>
      </p:sp>
      <p:sp>
        <p:nvSpPr>
          <p:cNvPr id="4" name="Slide Number Placeholder 3"/>
          <p:cNvSpPr>
            <a:spLocks noGrp="1"/>
          </p:cNvSpPr>
          <p:nvPr>
            <p:ph type="sldNum" sz="quarter" idx="5"/>
          </p:nvPr>
        </p:nvSpPr>
        <p:spPr/>
        <p:txBody>
          <a:bodyPr/>
          <a:lstStyle/>
          <a:p>
            <a:fld id="{DF99E322-0A2C-4775-B5ED-E4470B80B377}" type="slidenum">
              <a:rPr lang="en-US" smtClean="0"/>
              <a:t>11</a:t>
            </a:fld>
            <a:endParaRPr lang="en-US"/>
          </a:p>
        </p:txBody>
      </p:sp>
    </p:spTree>
    <p:extLst>
      <p:ext uri="{BB962C8B-B14F-4D97-AF65-F5344CB8AC3E}">
        <p14:creationId xmlns:p14="http://schemas.microsoft.com/office/powerpoint/2010/main" val="274275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B327B8-B9ED-4387-8F5D-3D83C5F60D3D}"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7F4AC-6131-401B-9C0F-D6C4A4AE094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118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F7E601-C87B-472A-B044-09CBC5937ACF}"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7F4AC-6131-401B-9C0F-D6C4A4AE0949}" type="slidenum">
              <a:rPr lang="en-US" smtClean="0"/>
              <a:t>‹#›</a:t>
            </a:fld>
            <a:endParaRPr lang="en-US"/>
          </a:p>
        </p:txBody>
      </p:sp>
    </p:spTree>
    <p:extLst>
      <p:ext uri="{BB962C8B-B14F-4D97-AF65-F5344CB8AC3E}">
        <p14:creationId xmlns:p14="http://schemas.microsoft.com/office/powerpoint/2010/main" val="3685427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F0D50B-25BD-410A-8572-DC0CE5B060F4}"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7F4AC-6131-401B-9C0F-D6C4A4AE0949}" type="slidenum">
              <a:rPr lang="en-US" smtClean="0"/>
              <a:t>‹#›</a:t>
            </a:fld>
            <a:endParaRPr lang="en-US"/>
          </a:p>
        </p:txBody>
      </p:sp>
    </p:spTree>
    <p:extLst>
      <p:ext uri="{BB962C8B-B14F-4D97-AF65-F5344CB8AC3E}">
        <p14:creationId xmlns:p14="http://schemas.microsoft.com/office/powerpoint/2010/main" val="1594347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11CF52-EC62-4D52-A992-5D6AF2566E64}"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7F4AC-6131-401B-9C0F-D6C4A4AE0949}" type="slidenum">
              <a:rPr lang="en-US" smtClean="0"/>
              <a:t>‹#›</a:t>
            </a:fld>
            <a:endParaRPr lang="en-US"/>
          </a:p>
        </p:txBody>
      </p:sp>
    </p:spTree>
    <p:extLst>
      <p:ext uri="{BB962C8B-B14F-4D97-AF65-F5344CB8AC3E}">
        <p14:creationId xmlns:p14="http://schemas.microsoft.com/office/powerpoint/2010/main" val="3979391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E1713D-9E35-4AC1-BDE7-418E775ED67C}" type="datetime1">
              <a:rPr lang="en-US" smtClean="0"/>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7F4AC-6131-401B-9C0F-D6C4A4AE094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10030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F748F2-689F-468E-8A28-92CEBF7D915B}"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37F4AC-6131-401B-9C0F-D6C4A4AE0949}" type="slidenum">
              <a:rPr lang="en-US" smtClean="0"/>
              <a:t>‹#›</a:t>
            </a:fld>
            <a:endParaRPr lang="en-US"/>
          </a:p>
        </p:txBody>
      </p:sp>
    </p:spTree>
    <p:extLst>
      <p:ext uri="{BB962C8B-B14F-4D97-AF65-F5344CB8AC3E}">
        <p14:creationId xmlns:p14="http://schemas.microsoft.com/office/powerpoint/2010/main" val="1234310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0739DD-6810-4140-800C-46769FC21AF7}" type="datetime1">
              <a:rPr lang="en-US" smtClean="0"/>
              <a:t>4/22/24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37F4AC-6131-401B-9C0F-D6C4A4AE0949}" type="slidenum">
              <a:rPr lang="en-US" smtClean="0"/>
              <a:t>‹#›</a:t>
            </a:fld>
            <a:endParaRPr lang="en-US"/>
          </a:p>
        </p:txBody>
      </p:sp>
    </p:spTree>
    <p:extLst>
      <p:ext uri="{BB962C8B-B14F-4D97-AF65-F5344CB8AC3E}">
        <p14:creationId xmlns:p14="http://schemas.microsoft.com/office/powerpoint/2010/main" val="711667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0EAE29-B0BD-409C-86F0-9C8157E93A24}" type="datetime1">
              <a:rPr lang="en-US" smtClean="0"/>
              <a:t>4/22/24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37F4AC-6131-401B-9C0F-D6C4A4AE0949}" type="slidenum">
              <a:rPr lang="en-US" smtClean="0"/>
              <a:t>‹#›</a:t>
            </a:fld>
            <a:endParaRPr lang="en-US"/>
          </a:p>
        </p:txBody>
      </p:sp>
    </p:spTree>
    <p:extLst>
      <p:ext uri="{BB962C8B-B14F-4D97-AF65-F5344CB8AC3E}">
        <p14:creationId xmlns:p14="http://schemas.microsoft.com/office/powerpoint/2010/main" val="348068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066E6C3-9147-48EF-A406-7DB015AD2BF1}" type="datetime1">
              <a:rPr lang="en-US" smtClean="0"/>
              <a:t>4/22/24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D37F4AC-6131-401B-9C0F-D6C4A4AE0949}" type="slidenum">
              <a:rPr lang="en-US" smtClean="0"/>
              <a:t>‹#›</a:t>
            </a:fld>
            <a:endParaRPr lang="en-US"/>
          </a:p>
        </p:txBody>
      </p:sp>
    </p:spTree>
    <p:extLst>
      <p:ext uri="{BB962C8B-B14F-4D97-AF65-F5344CB8AC3E}">
        <p14:creationId xmlns:p14="http://schemas.microsoft.com/office/powerpoint/2010/main" val="2896765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228960F-1283-4C44-AFE6-5A8FD48D0955}" type="datetime1">
              <a:rPr lang="en-US" smtClean="0"/>
              <a:t>4/22/24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D37F4AC-6131-401B-9C0F-D6C4A4AE0949}" type="slidenum">
              <a:rPr lang="en-US" smtClean="0"/>
              <a:t>‹#›</a:t>
            </a:fld>
            <a:endParaRPr lang="en-US"/>
          </a:p>
        </p:txBody>
      </p:sp>
    </p:spTree>
    <p:extLst>
      <p:ext uri="{BB962C8B-B14F-4D97-AF65-F5344CB8AC3E}">
        <p14:creationId xmlns:p14="http://schemas.microsoft.com/office/powerpoint/2010/main" val="3174761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CCEF32-8CB6-4B6F-8AB0-9712178509E9}" type="datetime1">
              <a:rPr lang="en-US" smtClean="0"/>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37F4AC-6131-401B-9C0F-D6C4A4AE0949}" type="slidenum">
              <a:rPr lang="en-US" smtClean="0"/>
              <a:t>‹#›</a:t>
            </a:fld>
            <a:endParaRPr lang="en-US"/>
          </a:p>
        </p:txBody>
      </p:sp>
    </p:spTree>
    <p:extLst>
      <p:ext uri="{BB962C8B-B14F-4D97-AF65-F5344CB8AC3E}">
        <p14:creationId xmlns:p14="http://schemas.microsoft.com/office/powerpoint/2010/main" val="1821867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7DCCCC8-AB1D-417A-98D4-CFA38D870646}" type="datetime1">
              <a:rPr lang="en-US" smtClean="0"/>
              <a:t>4/22/24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D37F4AC-6131-401B-9C0F-D6C4A4AE094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7491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2.png"/><Relationship Id="rId7" Type="http://schemas.openxmlformats.org/officeDocument/2006/relationships/diagramQuickStyle" Target="../diagrams/quickStyle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13.svg"/><Relationship Id="rId9" Type="http://schemas.microsoft.com/office/2007/relationships/diagramDrawing" Target="../diagrams/drawing8.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18.png"/><Relationship Id="rId7" Type="http://schemas.openxmlformats.org/officeDocument/2006/relationships/diagramQuickStyle" Target="../diagrams/quickStyle9.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9.png"/><Relationship Id="rId9" Type="http://schemas.microsoft.com/office/2007/relationships/diagramDrawing" Target="../diagrams/drawing9.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14.png"/><Relationship Id="rId7" Type="http://schemas.openxmlformats.org/officeDocument/2006/relationships/diagramQuickStyle" Target="../diagrams/quickStyle1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microsoft.com/office/2007/relationships/hdphoto" Target="../media/hdphoto1.wdp"/><Relationship Id="rId9" Type="http://schemas.microsoft.com/office/2007/relationships/diagramDrawing" Target="../diagrams/drawing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15.png"/><Relationship Id="rId7" Type="http://schemas.openxmlformats.org/officeDocument/2006/relationships/diagramQuickStyle" Target="../diagrams/quickStyle15.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16.png"/><Relationship Id="rId9" Type="http://schemas.microsoft.com/office/2007/relationships/diagramDrawing" Target="../diagrams/drawing15.xml"/></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image" Target="../media/image17.png"/><Relationship Id="rId18" Type="http://schemas.openxmlformats.org/officeDocument/2006/relationships/image" Target="../media/image24.png"/><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17" Type="http://schemas.openxmlformats.org/officeDocument/2006/relationships/image" Target="../media/image23.png"/><Relationship Id="rId2" Type="http://schemas.openxmlformats.org/officeDocument/2006/relationships/notesSlide" Target="../notesSlides/notesSlide17.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5" Type="http://schemas.openxmlformats.org/officeDocument/2006/relationships/image" Target="../media/image21.png"/><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image" Target="../media/image25.png"/><Relationship Id="rId7" Type="http://schemas.openxmlformats.org/officeDocument/2006/relationships/diagramLayout" Target="../diagrams/layout1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Data" Target="../diagrams/data18.xml"/><Relationship Id="rId11" Type="http://schemas.openxmlformats.org/officeDocument/2006/relationships/image" Target="../media/image28.png"/><Relationship Id="rId5" Type="http://schemas.openxmlformats.org/officeDocument/2006/relationships/image" Target="../media/image27.gif"/><Relationship Id="rId10" Type="http://schemas.microsoft.com/office/2007/relationships/diagramDrawing" Target="../diagrams/drawing18.xml"/><Relationship Id="rId4" Type="http://schemas.openxmlformats.org/officeDocument/2006/relationships/image" Target="../media/image26.gif"/><Relationship Id="rId9" Type="http://schemas.openxmlformats.org/officeDocument/2006/relationships/diagramColors" Target="../diagrams/colors18.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30.png"/><Relationship Id="rId7" Type="http://schemas.openxmlformats.org/officeDocument/2006/relationships/diagramQuickStyle" Target="../diagrams/quickStyle20.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Layout" Target="../diagrams/layout20.xml"/><Relationship Id="rId5" Type="http://schemas.openxmlformats.org/officeDocument/2006/relationships/diagramData" Target="../diagrams/data20.xml"/><Relationship Id="rId4" Type="http://schemas.openxmlformats.org/officeDocument/2006/relationships/image" Target="../media/image31.png"/><Relationship Id="rId9" Type="http://schemas.microsoft.com/office/2007/relationships/diagramDrawing" Target="../diagrams/drawing20.xml"/></Relationships>
</file>

<file path=ppt/slides/_rels/slide23.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32.png"/><Relationship Id="rId7" Type="http://schemas.openxmlformats.org/officeDocument/2006/relationships/diagramColors" Target="../diagrams/colors2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21.xml"/><Relationship Id="rId11" Type="http://schemas.openxmlformats.org/officeDocument/2006/relationships/image" Target="../media/image35.png"/><Relationship Id="rId5" Type="http://schemas.openxmlformats.org/officeDocument/2006/relationships/diagramLayout" Target="../diagrams/layout21.xml"/><Relationship Id="rId10" Type="http://schemas.openxmlformats.org/officeDocument/2006/relationships/image" Target="../media/image34.png"/><Relationship Id="rId4" Type="http://schemas.openxmlformats.org/officeDocument/2006/relationships/diagramData" Target="../diagrams/data21.xml"/><Relationship Id="rId9" Type="http://schemas.openxmlformats.org/officeDocument/2006/relationships/image" Target="../media/image33.png"/></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image" Target="../media/image36.png"/><Relationship Id="rId7" Type="http://schemas.openxmlformats.org/officeDocument/2006/relationships/diagramData" Target="../diagrams/data2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11" Type="http://schemas.microsoft.com/office/2007/relationships/diagramDrawing" Target="../diagrams/drawing22.xml"/><Relationship Id="rId5" Type="http://schemas.openxmlformats.org/officeDocument/2006/relationships/image" Target="../media/image38.png"/><Relationship Id="rId10" Type="http://schemas.openxmlformats.org/officeDocument/2006/relationships/diagramColors" Target="../diagrams/colors22.xml"/><Relationship Id="rId4" Type="http://schemas.openxmlformats.org/officeDocument/2006/relationships/image" Target="../media/image37.png"/><Relationship Id="rId9" Type="http://schemas.openxmlformats.org/officeDocument/2006/relationships/diagramQuickStyle" Target="../diagrams/quickStyle22.xml"/></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10" Type="http://schemas.openxmlformats.org/officeDocument/2006/relationships/image" Target="../media/image44.png"/><Relationship Id="rId4" Type="http://schemas.openxmlformats.org/officeDocument/2006/relationships/diagramLayout" Target="../diagrams/layout25.xml"/><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gif"/><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gif"/><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27.xml"/><Relationship Id="rId3" Type="http://schemas.openxmlformats.org/officeDocument/2006/relationships/image" Target="../media/image47.png"/><Relationship Id="rId7" Type="http://schemas.openxmlformats.org/officeDocument/2006/relationships/diagramQuickStyle" Target="../diagrams/quickStyle2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Layout" Target="../diagrams/layout27.xml"/><Relationship Id="rId5" Type="http://schemas.openxmlformats.org/officeDocument/2006/relationships/diagramData" Target="../diagrams/data27.xml"/><Relationship Id="rId10" Type="http://schemas.openxmlformats.org/officeDocument/2006/relationships/image" Target="../media/image49.png"/><Relationship Id="rId4" Type="http://schemas.openxmlformats.org/officeDocument/2006/relationships/image" Target="../media/image48.png"/><Relationship Id="rId9" Type="http://schemas.microsoft.com/office/2007/relationships/diagramDrawing" Target="../diagrams/drawing27.xml"/></Relationships>
</file>

<file path=ppt/slides/_rels/slide31.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50.png"/><Relationship Id="rId7" Type="http://schemas.openxmlformats.org/officeDocument/2006/relationships/diagramColors" Target="../diagrams/colors28.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29.xml"/><Relationship Id="rId3" Type="http://schemas.openxmlformats.org/officeDocument/2006/relationships/image" Target="../media/image51.png"/><Relationship Id="rId7" Type="http://schemas.openxmlformats.org/officeDocument/2006/relationships/diagramLayout" Target="../diagrams/layout29.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Data" Target="../diagrams/data29.xml"/><Relationship Id="rId5" Type="http://schemas.openxmlformats.org/officeDocument/2006/relationships/image" Target="../media/image53.png"/><Relationship Id="rId10" Type="http://schemas.microsoft.com/office/2007/relationships/diagramDrawing" Target="../diagrams/drawing29.xml"/><Relationship Id="rId4" Type="http://schemas.openxmlformats.org/officeDocument/2006/relationships/image" Target="../media/image52.png"/><Relationship Id="rId9" Type="http://schemas.openxmlformats.org/officeDocument/2006/relationships/diagramColors" Target="../diagrams/colors29.xml"/></Relationships>
</file>

<file path=ppt/slides/_rels/slide33.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image" Target="../media/image54.png"/><Relationship Id="rId7" Type="http://schemas.openxmlformats.org/officeDocument/2006/relationships/diagramColors" Target="../diagrams/colors30.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31.xml"/><Relationship Id="rId3" Type="http://schemas.openxmlformats.org/officeDocument/2006/relationships/image" Target="../media/image55.png"/><Relationship Id="rId7" Type="http://schemas.openxmlformats.org/officeDocument/2006/relationships/diagramLayout" Target="../diagrams/layout3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Data" Target="../diagrams/data31.xml"/><Relationship Id="rId5" Type="http://schemas.openxmlformats.org/officeDocument/2006/relationships/image" Target="../media/image57.png"/><Relationship Id="rId10" Type="http://schemas.microsoft.com/office/2007/relationships/diagramDrawing" Target="../diagrams/drawing31.xml"/><Relationship Id="rId4" Type="http://schemas.openxmlformats.org/officeDocument/2006/relationships/image" Target="../media/image56.png"/><Relationship Id="rId9" Type="http://schemas.openxmlformats.org/officeDocument/2006/relationships/diagramColors" Target="../diagrams/colors31.xml"/></Relationships>
</file>

<file path=ppt/slides/_rels/slide35.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58.png"/><Relationship Id="rId7" Type="http://schemas.openxmlformats.org/officeDocument/2006/relationships/diagramColors" Target="../diagrams/colors3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33.xml"/><Relationship Id="rId3" Type="http://schemas.openxmlformats.org/officeDocument/2006/relationships/image" Target="../media/image59.png"/><Relationship Id="rId7" Type="http://schemas.openxmlformats.org/officeDocument/2006/relationships/diagramLayout" Target="../diagrams/layout3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Data" Target="../diagrams/data33.xml"/><Relationship Id="rId5" Type="http://schemas.openxmlformats.org/officeDocument/2006/relationships/image" Target="../media/image61.png"/><Relationship Id="rId10" Type="http://schemas.microsoft.com/office/2007/relationships/diagramDrawing" Target="../diagrams/drawing33.xml"/><Relationship Id="rId4" Type="http://schemas.openxmlformats.org/officeDocument/2006/relationships/image" Target="../media/image60.png"/><Relationship Id="rId9" Type="http://schemas.openxmlformats.org/officeDocument/2006/relationships/diagramColors" Target="../diagrams/colors33.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34.xml"/><Relationship Id="rId3" Type="http://schemas.openxmlformats.org/officeDocument/2006/relationships/image" Target="../media/image62.png"/><Relationship Id="rId7" Type="http://schemas.openxmlformats.org/officeDocument/2006/relationships/diagramLayout" Target="../diagrams/layout3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Data" Target="../diagrams/data34.xml"/><Relationship Id="rId5" Type="http://schemas.openxmlformats.org/officeDocument/2006/relationships/image" Target="../media/image64.png"/><Relationship Id="rId10" Type="http://schemas.microsoft.com/office/2007/relationships/diagramDrawing" Target="../diagrams/drawing34.xml"/><Relationship Id="rId4" Type="http://schemas.openxmlformats.org/officeDocument/2006/relationships/image" Target="../media/image63.png"/><Relationship Id="rId9" Type="http://schemas.openxmlformats.org/officeDocument/2006/relationships/diagramColors" Target="../diagrams/colors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35.xml"/><Relationship Id="rId3" Type="http://schemas.openxmlformats.org/officeDocument/2006/relationships/image" Target="../media/image65.png"/><Relationship Id="rId7" Type="http://schemas.openxmlformats.org/officeDocument/2006/relationships/diagramQuickStyle" Target="../diagrams/quickStyle35.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Layout" Target="../diagrams/layout35.xml"/><Relationship Id="rId5" Type="http://schemas.openxmlformats.org/officeDocument/2006/relationships/diagramData" Target="../diagrams/data35.xml"/><Relationship Id="rId10" Type="http://schemas.openxmlformats.org/officeDocument/2006/relationships/image" Target="../media/image67.png"/><Relationship Id="rId4" Type="http://schemas.openxmlformats.org/officeDocument/2006/relationships/image" Target="../media/image66.png"/><Relationship Id="rId9" Type="http://schemas.microsoft.com/office/2007/relationships/diagramDrawing" Target="../diagrams/drawing35.xml"/></Relationships>
</file>

<file path=ppt/slides/_rels/slide4.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gif"/></Relationships>
</file>

<file path=ppt/slides/_rels/slide40.xml.rels><?xml version="1.0" encoding="UTF-8" standalone="yes"?>
<Relationships xmlns="http://schemas.openxmlformats.org/package/2006/relationships"><Relationship Id="rId8" Type="http://schemas.openxmlformats.org/officeDocument/2006/relationships/diagramData" Target="../diagrams/data36.xml"/><Relationship Id="rId13" Type="http://schemas.openxmlformats.org/officeDocument/2006/relationships/image" Target="../media/image69.png"/><Relationship Id="rId3" Type="http://schemas.microsoft.com/office/2007/relationships/media" Target="../media/media2.mp4"/><Relationship Id="rId7" Type="http://schemas.openxmlformats.org/officeDocument/2006/relationships/image" Target="../media/image68.png"/><Relationship Id="rId12" Type="http://schemas.microsoft.com/office/2007/relationships/diagramDrawing" Target="../diagrams/drawing3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37.xml"/><Relationship Id="rId11" Type="http://schemas.openxmlformats.org/officeDocument/2006/relationships/diagramColors" Target="../diagrams/colors36.xml"/><Relationship Id="rId5" Type="http://schemas.openxmlformats.org/officeDocument/2006/relationships/slideLayout" Target="../slideLayouts/slideLayout2.xml"/><Relationship Id="rId10" Type="http://schemas.openxmlformats.org/officeDocument/2006/relationships/diagramQuickStyle" Target="../diagrams/quickStyle36.xml"/><Relationship Id="rId4" Type="http://schemas.openxmlformats.org/officeDocument/2006/relationships/video" Target="../media/media2.mp4"/><Relationship Id="rId9" Type="http://schemas.openxmlformats.org/officeDocument/2006/relationships/diagramLayout" Target="../diagrams/layout36.xml"/></Relationships>
</file>

<file path=ppt/slides/_rels/slide41.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70.jpg"/><Relationship Id="rId7" Type="http://schemas.openxmlformats.org/officeDocument/2006/relationships/diagramColors" Target="../diagrams/colors3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s>
</file>

<file path=ppt/slides/_rels/slide42.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71.png"/><Relationship Id="rId7" Type="http://schemas.openxmlformats.org/officeDocument/2006/relationships/diagramColors" Target="../diagrams/colors38.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43.xml.rels><?xml version="1.0" encoding="UTF-8" standalone="yes"?>
<Relationships xmlns="http://schemas.openxmlformats.org/package/2006/relationships"><Relationship Id="rId8" Type="http://schemas.microsoft.com/office/2007/relationships/diagramDrawing" Target="../diagrams/drawing39.xml"/><Relationship Id="rId3" Type="http://schemas.openxmlformats.org/officeDocument/2006/relationships/image" Target="../media/image72.png"/><Relationship Id="rId7" Type="http://schemas.openxmlformats.org/officeDocument/2006/relationships/diagramColors" Target="../diagrams/colors3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QuickStyle" Target="../diagrams/quickStyle39.xml"/><Relationship Id="rId5" Type="http://schemas.openxmlformats.org/officeDocument/2006/relationships/diagramLayout" Target="../diagrams/layout39.xml"/><Relationship Id="rId4" Type="http://schemas.openxmlformats.org/officeDocument/2006/relationships/diagramData" Target="../diagrams/data39.xml"/></Relationships>
</file>

<file path=ppt/slides/_rels/slide44.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73.png"/><Relationship Id="rId7" Type="http://schemas.openxmlformats.org/officeDocument/2006/relationships/diagramColors" Target="../diagrams/colors40.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6.jpeg"/><Relationship Id="rId7" Type="http://schemas.openxmlformats.org/officeDocument/2006/relationships/diagramData" Target="../diagrams/data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microsoft.com/office/2007/relationships/diagramDrawing" Target="../diagrams/drawing3.xml"/><Relationship Id="rId5" Type="http://schemas.openxmlformats.org/officeDocument/2006/relationships/image" Target="../media/image8.jpeg"/><Relationship Id="rId10" Type="http://schemas.openxmlformats.org/officeDocument/2006/relationships/diagramColors" Target="../diagrams/colors3.xml"/><Relationship Id="rId4" Type="http://schemas.openxmlformats.org/officeDocument/2006/relationships/image" Target="../media/image7.jpeg"/><Relationship Id="rId9"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8" Type="http://schemas.openxmlformats.org/officeDocument/2006/relationships/diagramQuickStyle" Target="../diagrams/quickStyle44.xml"/><Relationship Id="rId3" Type="http://schemas.openxmlformats.org/officeDocument/2006/relationships/image" Target="../media/image74.png"/><Relationship Id="rId7" Type="http://schemas.openxmlformats.org/officeDocument/2006/relationships/diagramLayout" Target="../diagrams/layout44.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Data" Target="../diagrams/data44.xml"/><Relationship Id="rId5" Type="http://schemas.openxmlformats.org/officeDocument/2006/relationships/image" Target="../media/image220.png"/><Relationship Id="rId10" Type="http://schemas.microsoft.com/office/2007/relationships/diagramDrawing" Target="../diagrams/drawing44.xml"/><Relationship Id="rId4" Type="http://schemas.openxmlformats.org/officeDocument/2006/relationships/image" Target="../media/image210.png"/><Relationship Id="rId9" Type="http://schemas.openxmlformats.org/officeDocument/2006/relationships/diagramColors" Target="../diagrams/colors44.xml"/></Relationships>
</file>

<file path=ppt/slides/_rels/slide51.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88.png"/><Relationship Id="rId26" Type="http://schemas.openxmlformats.org/officeDocument/2006/relationships/customXml" Target="../ink/ink14.xml"/><Relationship Id="rId3" Type="http://schemas.openxmlformats.org/officeDocument/2006/relationships/image" Target="../media/image75.png"/><Relationship Id="rId21" Type="http://schemas.openxmlformats.org/officeDocument/2006/relationships/image" Target="../media/image89.png"/><Relationship Id="rId34" Type="http://schemas.microsoft.com/office/2007/relationships/diagramDrawing" Target="../diagrams/drawing45.xml"/><Relationship Id="rId7" Type="http://schemas.openxmlformats.org/officeDocument/2006/relationships/customXml" Target="../ink/ink2.xml"/><Relationship Id="rId12" Type="http://schemas.openxmlformats.org/officeDocument/2006/relationships/image" Target="../media/image85.png"/><Relationship Id="rId17" Type="http://schemas.openxmlformats.org/officeDocument/2006/relationships/customXml" Target="../ink/ink9.xml"/><Relationship Id="rId25" Type="http://schemas.openxmlformats.org/officeDocument/2006/relationships/image" Target="../media/image750.png"/><Relationship Id="rId33" Type="http://schemas.openxmlformats.org/officeDocument/2006/relationships/diagramColors" Target="../diagrams/colors45.xml"/><Relationship Id="rId2" Type="http://schemas.openxmlformats.org/officeDocument/2006/relationships/notesSlide" Target="../notesSlides/notesSlide44.xml"/><Relationship Id="rId16" Type="http://schemas.openxmlformats.org/officeDocument/2006/relationships/customXml" Target="../ink/ink8.xml"/><Relationship Id="rId20" Type="http://schemas.openxmlformats.org/officeDocument/2006/relationships/customXml" Target="../ink/ink11.xml"/><Relationship Id="rId29"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710.png"/><Relationship Id="rId11" Type="http://schemas.openxmlformats.org/officeDocument/2006/relationships/customXml" Target="../ink/ink4.xml"/><Relationship Id="rId24" Type="http://schemas.openxmlformats.org/officeDocument/2006/relationships/customXml" Target="../ink/ink13.xml"/><Relationship Id="rId32" Type="http://schemas.openxmlformats.org/officeDocument/2006/relationships/diagramQuickStyle" Target="../diagrams/quickStyle45.xml"/><Relationship Id="rId5" Type="http://schemas.openxmlformats.org/officeDocument/2006/relationships/customXml" Target="../ink/ink1.xml"/><Relationship Id="rId15" Type="http://schemas.openxmlformats.org/officeDocument/2006/relationships/customXml" Target="../ink/ink7.xml"/><Relationship Id="rId23" Type="http://schemas.openxmlformats.org/officeDocument/2006/relationships/image" Target="../media/image740.png"/><Relationship Id="rId28" Type="http://schemas.openxmlformats.org/officeDocument/2006/relationships/customXml" Target="../ink/ink15.xml"/><Relationship Id="rId10" Type="http://schemas.openxmlformats.org/officeDocument/2006/relationships/image" Target="../media/image730.png"/><Relationship Id="rId19" Type="http://schemas.openxmlformats.org/officeDocument/2006/relationships/customXml" Target="../ink/ink10.xml"/><Relationship Id="rId31" Type="http://schemas.openxmlformats.org/officeDocument/2006/relationships/diagramLayout" Target="../diagrams/layout45.xml"/><Relationship Id="rId4" Type="http://schemas.openxmlformats.org/officeDocument/2006/relationships/image" Target="../media/image76.png"/><Relationship Id="rId9" Type="http://schemas.openxmlformats.org/officeDocument/2006/relationships/customXml" Target="../ink/ink3.xml"/><Relationship Id="rId14" Type="http://schemas.openxmlformats.org/officeDocument/2006/relationships/customXml" Target="../ink/ink6.xml"/><Relationship Id="rId22" Type="http://schemas.openxmlformats.org/officeDocument/2006/relationships/customXml" Target="../ink/ink12.xml"/><Relationship Id="rId27" Type="http://schemas.openxmlformats.org/officeDocument/2006/relationships/image" Target="../media/image760.png"/><Relationship Id="rId30" Type="http://schemas.openxmlformats.org/officeDocument/2006/relationships/diagramData" Target="../diagrams/data45.xml"/><Relationship Id="rId8" Type="http://schemas.openxmlformats.org/officeDocument/2006/relationships/image" Target="../media/image7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1.png"/><Relationship Id="rId7" Type="http://schemas.openxmlformats.org/officeDocument/2006/relationships/diagramColors" Target="../diagrams/colors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F6C72-5A14-3B71-1048-30154B9BB32A}"/>
              </a:ext>
            </a:extLst>
          </p:cNvPr>
          <p:cNvSpPr>
            <a:spLocks noGrp="1"/>
          </p:cNvSpPr>
          <p:nvPr>
            <p:ph type="ctrTitle"/>
          </p:nvPr>
        </p:nvSpPr>
        <p:spPr/>
        <p:txBody>
          <a:bodyPr>
            <a:noAutofit/>
          </a:bodyPr>
          <a:lstStyle/>
          <a:p>
            <a:r>
              <a:rPr lang="en-US" sz="4000" dirty="0"/>
              <a:t>The Development of an Open Source</a:t>
            </a:r>
            <a:br>
              <a:rPr lang="en-US" sz="4000" dirty="0"/>
            </a:br>
            <a:r>
              <a:rPr lang="en-US" sz="4000" dirty="0"/>
              <a:t>Physics Simulation for Flapping Wing</a:t>
            </a:r>
            <a:br>
              <a:rPr lang="en-US" sz="4000" dirty="0"/>
            </a:br>
            <a:r>
              <a:rPr lang="en-US" sz="4000" dirty="0"/>
              <a:t>Micro Air Vehicles</a:t>
            </a:r>
          </a:p>
        </p:txBody>
      </p:sp>
      <p:sp>
        <p:nvSpPr>
          <p:cNvPr id="3" name="Subtitle 2">
            <a:extLst>
              <a:ext uri="{FF2B5EF4-FFF2-40B4-BE49-F238E27FC236}">
                <a16:creationId xmlns:a16="http://schemas.microsoft.com/office/drawing/2014/main" id="{F0C258E5-6923-2AB0-65A4-429DB59AD3B1}"/>
              </a:ext>
            </a:extLst>
          </p:cNvPr>
          <p:cNvSpPr>
            <a:spLocks noGrp="1"/>
          </p:cNvSpPr>
          <p:nvPr>
            <p:ph type="subTitle" idx="1"/>
          </p:nvPr>
        </p:nvSpPr>
        <p:spPr>
          <a:xfrm>
            <a:off x="1100051" y="4455620"/>
            <a:ext cx="10058400" cy="1748330"/>
          </a:xfrm>
        </p:spPr>
        <p:txBody>
          <a:bodyPr>
            <a:normAutofit/>
          </a:bodyPr>
          <a:lstStyle/>
          <a:p>
            <a:r>
              <a:rPr lang="en-US" sz="1400" dirty="0"/>
              <a:t>By</a:t>
            </a:r>
          </a:p>
          <a:p>
            <a:r>
              <a:rPr lang="en-US" sz="1400" dirty="0"/>
              <a:t>Netanel Fiorino</a:t>
            </a:r>
          </a:p>
          <a:p>
            <a:r>
              <a:rPr lang="en-US" sz="1400" dirty="0"/>
              <a:t>Advised By</a:t>
            </a:r>
          </a:p>
          <a:p>
            <a:r>
              <a:rPr lang="en-US" sz="1400" dirty="0"/>
              <a:t>Dr. Dirk M. Luchtenburg and Dr. Michelle Rosen</a:t>
            </a:r>
          </a:p>
        </p:txBody>
      </p:sp>
      <p:sp>
        <p:nvSpPr>
          <p:cNvPr id="5" name="Slide Number Placeholder 4">
            <a:extLst>
              <a:ext uri="{FF2B5EF4-FFF2-40B4-BE49-F238E27FC236}">
                <a16:creationId xmlns:a16="http://schemas.microsoft.com/office/drawing/2014/main" id="{01C60050-4E9E-DCF5-146C-E73DFBCB1105}"/>
              </a:ext>
            </a:extLst>
          </p:cNvPr>
          <p:cNvSpPr>
            <a:spLocks noGrp="1"/>
          </p:cNvSpPr>
          <p:nvPr>
            <p:ph type="sldNum" sz="quarter" idx="12"/>
          </p:nvPr>
        </p:nvSpPr>
        <p:spPr/>
        <p:txBody>
          <a:bodyPr/>
          <a:lstStyle/>
          <a:p>
            <a:fld id="{ED37F4AC-6131-401B-9C0F-D6C4A4AE0949}" type="slidenum">
              <a:rPr lang="en-US" smtClean="0"/>
              <a:t>1</a:t>
            </a:fld>
            <a:endParaRPr lang="en-US"/>
          </a:p>
        </p:txBody>
      </p:sp>
    </p:spTree>
    <p:extLst>
      <p:ext uri="{BB962C8B-B14F-4D97-AF65-F5344CB8AC3E}">
        <p14:creationId xmlns:p14="http://schemas.microsoft.com/office/powerpoint/2010/main" val="1268371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714E3-A9DA-FF84-02F4-AC3B19B0F74C}"/>
              </a:ext>
            </a:extLst>
          </p:cNvPr>
          <p:cNvSpPr>
            <a:spLocks noGrp="1"/>
          </p:cNvSpPr>
          <p:nvPr>
            <p:ph type="title"/>
          </p:nvPr>
        </p:nvSpPr>
        <p:spPr/>
        <p:txBody>
          <a:bodyPr/>
          <a:lstStyle/>
          <a:p>
            <a:r>
              <a:rPr lang="en-US" dirty="0"/>
              <a:t>Dynamical Model</a:t>
            </a:r>
          </a:p>
        </p:txBody>
      </p:sp>
      <p:sp>
        <p:nvSpPr>
          <p:cNvPr id="5" name="Slide Number Placeholder 4">
            <a:extLst>
              <a:ext uri="{FF2B5EF4-FFF2-40B4-BE49-F238E27FC236}">
                <a16:creationId xmlns:a16="http://schemas.microsoft.com/office/drawing/2014/main" id="{1BECB40C-3EF3-171F-AC83-B849AC069934}"/>
              </a:ext>
            </a:extLst>
          </p:cNvPr>
          <p:cNvSpPr>
            <a:spLocks noGrp="1"/>
          </p:cNvSpPr>
          <p:nvPr>
            <p:ph type="sldNum" sz="quarter" idx="12"/>
          </p:nvPr>
        </p:nvSpPr>
        <p:spPr/>
        <p:txBody>
          <a:bodyPr/>
          <a:lstStyle/>
          <a:p>
            <a:fld id="{ED37F4AC-6131-401B-9C0F-D6C4A4AE0949}" type="slidenum">
              <a:rPr lang="en-US" smtClean="0"/>
              <a:t>10</a:t>
            </a:fld>
            <a:endParaRPr lang="en-US"/>
          </a:p>
        </p:txBody>
      </p:sp>
      <p:graphicFrame>
        <p:nvGraphicFramePr>
          <p:cNvPr id="3" name="Diagram 2">
            <a:extLst>
              <a:ext uri="{FF2B5EF4-FFF2-40B4-BE49-F238E27FC236}">
                <a16:creationId xmlns:a16="http://schemas.microsoft.com/office/drawing/2014/main" id="{620013C6-7252-B750-698E-A5D50A2F1A29}"/>
              </a:ext>
            </a:extLst>
          </p:cNvPr>
          <p:cNvGraphicFramePr/>
          <p:nvPr>
            <p:extLst>
              <p:ext uri="{D42A27DB-BD31-4B8C-83A1-F6EECF244321}">
                <p14:modId xmlns:p14="http://schemas.microsoft.com/office/powerpoint/2010/main" val="3933028552"/>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ounded Rectangle 6">
            <a:extLst>
              <a:ext uri="{FF2B5EF4-FFF2-40B4-BE49-F238E27FC236}">
                <a16:creationId xmlns:a16="http://schemas.microsoft.com/office/drawing/2014/main" id="{8AED8DC0-2EE9-C9F5-8BF9-441096ED2801}"/>
              </a:ext>
            </a:extLst>
          </p:cNvPr>
          <p:cNvSpPr/>
          <p:nvPr/>
        </p:nvSpPr>
        <p:spPr>
          <a:xfrm>
            <a:off x="4934139" y="3270539"/>
            <a:ext cx="1628775" cy="757237"/>
          </a:xfrm>
          <a:prstGeom prst="roundRect">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Body Dynamics</a:t>
            </a:r>
          </a:p>
        </p:txBody>
      </p:sp>
      <p:sp>
        <p:nvSpPr>
          <p:cNvPr id="8" name="Rounded Rectangle 7">
            <a:extLst>
              <a:ext uri="{FF2B5EF4-FFF2-40B4-BE49-F238E27FC236}">
                <a16:creationId xmlns:a16="http://schemas.microsoft.com/office/drawing/2014/main" id="{F3F8B57E-504C-363D-A673-C3A83122531A}"/>
              </a:ext>
            </a:extLst>
          </p:cNvPr>
          <p:cNvSpPr/>
          <p:nvPr/>
        </p:nvSpPr>
        <p:spPr>
          <a:xfrm>
            <a:off x="7362831" y="3270539"/>
            <a:ext cx="1628775" cy="75723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Control Algorithm</a:t>
            </a:r>
          </a:p>
        </p:txBody>
      </p:sp>
      <p:sp>
        <p:nvSpPr>
          <p:cNvPr id="9" name="Rounded Rectangle 8">
            <a:extLst>
              <a:ext uri="{FF2B5EF4-FFF2-40B4-BE49-F238E27FC236}">
                <a16:creationId xmlns:a16="http://schemas.microsoft.com/office/drawing/2014/main" id="{B123817E-97C5-707E-6060-FD0C4A59E218}"/>
              </a:ext>
            </a:extLst>
          </p:cNvPr>
          <p:cNvSpPr/>
          <p:nvPr/>
        </p:nvSpPr>
        <p:spPr>
          <a:xfrm>
            <a:off x="4934138" y="2036036"/>
            <a:ext cx="1628775" cy="75723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External Environment</a:t>
            </a:r>
          </a:p>
        </p:txBody>
      </p:sp>
      <p:sp>
        <p:nvSpPr>
          <p:cNvPr id="10" name="Rounded Rectangle 9">
            <a:extLst>
              <a:ext uri="{FF2B5EF4-FFF2-40B4-BE49-F238E27FC236}">
                <a16:creationId xmlns:a16="http://schemas.microsoft.com/office/drawing/2014/main" id="{781E8DC5-1F77-52E5-C233-03D06BA2E906}"/>
              </a:ext>
            </a:extLst>
          </p:cNvPr>
          <p:cNvSpPr/>
          <p:nvPr/>
        </p:nvSpPr>
        <p:spPr>
          <a:xfrm>
            <a:off x="7362830" y="4756467"/>
            <a:ext cx="1628775" cy="75723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Actuator Dynamics</a:t>
            </a:r>
          </a:p>
        </p:txBody>
      </p:sp>
      <p:sp>
        <p:nvSpPr>
          <p:cNvPr id="11" name="Rounded Rectangle 10">
            <a:extLst>
              <a:ext uri="{FF2B5EF4-FFF2-40B4-BE49-F238E27FC236}">
                <a16:creationId xmlns:a16="http://schemas.microsoft.com/office/drawing/2014/main" id="{2CD63D5B-DFFE-E1EE-71C4-6D68072A41FB}"/>
              </a:ext>
            </a:extLst>
          </p:cNvPr>
          <p:cNvSpPr/>
          <p:nvPr/>
        </p:nvSpPr>
        <p:spPr>
          <a:xfrm>
            <a:off x="2505448" y="3270539"/>
            <a:ext cx="1628775" cy="757237"/>
          </a:xfrm>
          <a:prstGeom prst="roundRect">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Forces and Moments</a:t>
            </a:r>
          </a:p>
        </p:txBody>
      </p:sp>
      <p:sp>
        <p:nvSpPr>
          <p:cNvPr id="12" name="Rounded Rectangle 11">
            <a:extLst>
              <a:ext uri="{FF2B5EF4-FFF2-40B4-BE49-F238E27FC236}">
                <a16:creationId xmlns:a16="http://schemas.microsoft.com/office/drawing/2014/main" id="{E9EA23E0-578D-E83E-7500-ABD8BD135EAE}"/>
              </a:ext>
            </a:extLst>
          </p:cNvPr>
          <p:cNvSpPr/>
          <p:nvPr/>
        </p:nvSpPr>
        <p:spPr>
          <a:xfrm>
            <a:off x="7362830" y="2036036"/>
            <a:ext cx="1628775" cy="757237"/>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Sensors</a:t>
            </a:r>
          </a:p>
        </p:txBody>
      </p:sp>
      <p:sp>
        <p:nvSpPr>
          <p:cNvPr id="13" name="Rounded Rectangle 12">
            <a:extLst>
              <a:ext uri="{FF2B5EF4-FFF2-40B4-BE49-F238E27FC236}">
                <a16:creationId xmlns:a16="http://schemas.microsoft.com/office/drawing/2014/main" id="{1C127ECC-4228-9D12-F4DD-0DAEB826D761}"/>
              </a:ext>
            </a:extLst>
          </p:cNvPr>
          <p:cNvSpPr/>
          <p:nvPr/>
        </p:nvSpPr>
        <p:spPr>
          <a:xfrm>
            <a:off x="2505448" y="4760789"/>
            <a:ext cx="1628775" cy="757237"/>
          </a:xfrm>
          <a:prstGeom prst="roundRect">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FWMAV Aerodynamics</a:t>
            </a:r>
          </a:p>
        </p:txBody>
      </p:sp>
      <p:sp>
        <p:nvSpPr>
          <p:cNvPr id="14" name="Rounded Rectangle 13">
            <a:extLst>
              <a:ext uri="{FF2B5EF4-FFF2-40B4-BE49-F238E27FC236}">
                <a16:creationId xmlns:a16="http://schemas.microsoft.com/office/drawing/2014/main" id="{19819522-DD1C-E95F-A0FA-0835F90A0BD8}"/>
              </a:ext>
            </a:extLst>
          </p:cNvPr>
          <p:cNvSpPr/>
          <p:nvPr/>
        </p:nvSpPr>
        <p:spPr>
          <a:xfrm>
            <a:off x="4934139" y="4756468"/>
            <a:ext cx="1628775" cy="757237"/>
          </a:xfrm>
          <a:prstGeom prst="roundRect">
            <a:avLst/>
          </a:prstGeom>
          <a:ln w="508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Wing Kinematics</a:t>
            </a:r>
          </a:p>
        </p:txBody>
      </p:sp>
      <p:cxnSp>
        <p:nvCxnSpPr>
          <p:cNvPr id="16" name="Straight Connector 15">
            <a:extLst>
              <a:ext uri="{FF2B5EF4-FFF2-40B4-BE49-F238E27FC236}">
                <a16:creationId xmlns:a16="http://schemas.microsoft.com/office/drawing/2014/main" id="{5ABF42CE-AB8B-4B1E-CE80-B4C29420EBE0}"/>
              </a:ext>
            </a:extLst>
          </p:cNvPr>
          <p:cNvCxnSpPr>
            <a:cxnSpLocks/>
            <a:stCxn id="8" idx="2"/>
            <a:endCxn id="10" idx="0"/>
          </p:cNvCxnSpPr>
          <p:nvPr/>
        </p:nvCxnSpPr>
        <p:spPr>
          <a:xfrm flipH="1">
            <a:off x="8177218" y="4027776"/>
            <a:ext cx="1" cy="728691"/>
          </a:xfrm>
          <a:prstGeom prst="line">
            <a:avLst/>
          </a:prstGeom>
          <a:ln w="3175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E2DD24A-D5FF-699C-954E-D25764D0D0D1}"/>
              </a:ext>
            </a:extLst>
          </p:cNvPr>
          <p:cNvCxnSpPr>
            <a:stCxn id="10" idx="1"/>
            <a:endCxn id="14" idx="3"/>
          </p:cNvCxnSpPr>
          <p:nvPr/>
        </p:nvCxnSpPr>
        <p:spPr>
          <a:xfrm flipH="1">
            <a:off x="6562914" y="5135086"/>
            <a:ext cx="799916" cy="1"/>
          </a:xfrm>
          <a:prstGeom prst="line">
            <a:avLst/>
          </a:prstGeom>
          <a:ln w="31750">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F69BC54-27C7-3B36-4120-A50BDB5C34F1}"/>
              </a:ext>
            </a:extLst>
          </p:cNvPr>
          <p:cNvCxnSpPr>
            <a:stCxn id="14" idx="1"/>
            <a:endCxn id="13" idx="3"/>
          </p:cNvCxnSpPr>
          <p:nvPr/>
        </p:nvCxnSpPr>
        <p:spPr>
          <a:xfrm flipH="1">
            <a:off x="4134223" y="5135087"/>
            <a:ext cx="799916" cy="4321"/>
          </a:xfrm>
          <a:prstGeom prst="line">
            <a:avLst/>
          </a:prstGeom>
          <a:ln w="31750">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CF60E0D-876A-C9B5-A828-A5C7A77DC593}"/>
              </a:ext>
            </a:extLst>
          </p:cNvPr>
          <p:cNvCxnSpPr>
            <a:cxnSpLocks/>
            <a:stCxn id="11" idx="2"/>
            <a:endCxn id="13" idx="0"/>
          </p:cNvCxnSpPr>
          <p:nvPr/>
        </p:nvCxnSpPr>
        <p:spPr>
          <a:xfrm>
            <a:off x="3319836" y="4027776"/>
            <a:ext cx="0" cy="733013"/>
          </a:xfrm>
          <a:prstGeom prst="line">
            <a:avLst/>
          </a:prstGeom>
          <a:ln w="31750">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961B689-6BDE-0A6E-7342-336C9F2C6FB4}"/>
              </a:ext>
            </a:extLst>
          </p:cNvPr>
          <p:cNvCxnSpPr>
            <a:cxnSpLocks/>
            <a:stCxn id="11" idx="3"/>
            <a:endCxn id="7" idx="1"/>
          </p:cNvCxnSpPr>
          <p:nvPr/>
        </p:nvCxnSpPr>
        <p:spPr>
          <a:xfrm>
            <a:off x="4134223" y="3649158"/>
            <a:ext cx="799916" cy="0"/>
          </a:xfrm>
          <a:prstGeom prst="line">
            <a:avLst/>
          </a:prstGeom>
          <a:ln w="317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0C5D76B-7C10-DCE9-24F5-759AEBDBEB7E}"/>
              </a:ext>
            </a:extLst>
          </p:cNvPr>
          <p:cNvCxnSpPr>
            <a:cxnSpLocks/>
            <a:stCxn id="7" idx="0"/>
            <a:endCxn id="9" idx="2"/>
          </p:cNvCxnSpPr>
          <p:nvPr/>
        </p:nvCxnSpPr>
        <p:spPr>
          <a:xfrm flipH="1" flipV="1">
            <a:off x="5748526" y="2793273"/>
            <a:ext cx="1" cy="477266"/>
          </a:xfrm>
          <a:prstGeom prst="line">
            <a:avLst/>
          </a:prstGeom>
          <a:ln w="31750">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134C26-B85B-417A-8562-3068B89346C6}"/>
              </a:ext>
            </a:extLst>
          </p:cNvPr>
          <p:cNvCxnSpPr>
            <a:cxnSpLocks/>
            <a:stCxn id="8" idx="0"/>
            <a:endCxn id="12" idx="2"/>
          </p:cNvCxnSpPr>
          <p:nvPr/>
        </p:nvCxnSpPr>
        <p:spPr>
          <a:xfrm flipH="1" flipV="1">
            <a:off x="8177218" y="2793273"/>
            <a:ext cx="1" cy="477266"/>
          </a:xfrm>
          <a:prstGeom prst="line">
            <a:avLst/>
          </a:prstGeom>
          <a:ln w="31750">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2071ADF-CC3E-2A43-7AAD-C6C8C2FCA942}"/>
              </a:ext>
            </a:extLst>
          </p:cNvPr>
          <p:cNvCxnSpPr>
            <a:cxnSpLocks/>
            <a:stCxn id="7" idx="3"/>
            <a:endCxn id="8" idx="1"/>
          </p:cNvCxnSpPr>
          <p:nvPr/>
        </p:nvCxnSpPr>
        <p:spPr>
          <a:xfrm>
            <a:off x="6562914" y="3649158"/>
            <a:ext cx="799917" cy="0"/>
          </a:xfrm>
          <a:prstGeom prst="line">
            <a:avLst/>
          </a:prstGeom>
          <a:ln w="31750">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940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6C96-2B65-E3B2-AB40-E0A041829B1D}"/>
              </a:ext>
            </a:extLst>
          </p:cNvPr>
          <p:cNvSpPr>
            <a:spLocks noGrp="1"/>
          </p:cNvSpPr>
          <p:nvPr>
            <p:ph type="title"/>
          </p:nvPr>
        </p:nvSpPr>
        <p:spPr/>
        <p:txBody>
          <a:bodyPr/>
          <a:lstStyle/>
          <a:p>
            <a:r>
              <a:rPr lang="en-US" dirty="0"/>
              <a:t>How can we model and predict flight?</a:t>
            </a:r>
          </a:p>
        </p:txBody>
      </p:sp>
      <p:grpSp>
        <p:nvGrpSpPr>
          <p:cNvPr id="6" name="Group 5">
            <a:extLst>
              <a:ext uri="{FF2B5EF4-FFF2-40B4-BE49-F238E27FC236}">
                <a16:creationId xmlns:a16="http://schemas.microsoft.com/office/drawing/2014/main" id="{E4D4B648-EF1C-3DC4-AD10-28790B7817EE}"/>
              </a:ext>
            </a:extLst>
          </p:cNvPr>
          <p:cNvGrpSpPr/>
          <p:nvPr/>
        </p:nvGrpSpPr>
        <p:grpSpPr>
          <a:xfrm>
            <a:off x="2925713" y="1800279"/>
            <a:ext cx="6567533" cy="4125967"/>
            <a:chOff x="4740233" y="1743127"/>
            <a:chExt cx="6567533" cy="4125967"/>
          </a:xfrm>
        </p:grpSpPr>
        <p:grpSp>
          <p:nvGrpSpPr>
            <p:cNvPr id="14" name="Group 13">
              <a:extLst>
                <a:ext uri="{FF2B5EF4-FFF2-40B4-BE49-F238E27FC236}">
                  <a16:creationId xmlns:a16="http://schemas.microsoft.com/office/drawing/2014/main" id="{D048DF32-711D-440B-AC7C-E93AC45DB47B}"/>
                </a:ext>
              </a:extLst>
            </p:cNvPr>
            <p:cNvGrpSpPr/>
            <p:nvPr/>
          </p:nvGrpSpPr>
          <p:grpSpPr>
            <a:xfrm>
              <a:off x="7862677" y="2493043"/>
              <a:ext cx="3445089" cy="1355907"/>
              <a:chOff x="3379849" y="1240100"/>
              <a:chExt cx="1701640" cy="738441"/>
            </a:xfrm>
          </p:grpSpPr>
          <p:cxnSp>
            <p:nvCxnSpPr>
              <p:cNvPr id="26" name="Straight Connector 25">
                <a:extLst>
                  <a:ext uri="{FF2B5EF4-FFF2-40B4-BE49-F238E27FC236}">
                    <a16:creationId xmlns:a16="http://schemas.microsoft.com/office/drawing/2014/main" id="{9400F42B-102E-2117-13E0-C0637D8F18CF}"/>
                  </a:ext>
                </a:extLst>
              </p:cNvPr>
              <p:cNvCxnSpPr>
                <a:cxnSpLocks/>
              </p:cNvCxnSpPr>
              <p:nvPr/>
            </p:nvCxnSpPr>
            <p:spPr>
              <a:xfrm>
                <a:off x="3465095" y="1882942"/>
                <a:ext cx="1167063" cy="0"/>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CB77FAF3-DC35-2CF7-5330-6857FCA2E481}"/>
                  </a:ext>
                </a:extLst>
              </p:cNvPr>
              <p:cNvCxnSpPr>
                <a:cxnSpLocks/>
              </p:cNvCxnSpPr>
              <p:nvPr/>
            </p:nvCxnSpPr>
            <p:spPr>
              <a:xfrm rot="20100000">
                <a:off x="3379849" y="1619023"/>
                <a:ext cx="1167063" cy="0"/>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28" name="Arc 27">
                <a:extLst>
                  <a:ext uri="{FF2B5EF4-FFF2-40B4-BE49-F238E27FC236}">
                    <a16:creationId xmlns:a16="http://schemas.microsoft.com/office/drawing/2014/main" id="{7A540613-8CC7-0036-522B-BABDDBE8AA9E}"/>
                  </a:ext>
                </a:extLst>
              </p:cNvPr>
              <p:cNvSpPr/>
              <p:nvPr/>
            </p:nvSpPr>
            <p:spPr>
              <a:xfrm rot="3397676">
                <a:off x="3647101" y="1577325"/>
                <a:ext cx="434220" cy="368212"/>
              </a:xfrm>
              <a:prstGeom prst="arc">
                <a:avLst>
                  <a:gd name="adj1" fmla="val 15146883"/>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dirty="0"/>
              </a:p>
            </p:txBody>
          </p:sp>
          <p:sp>
            <p:nvSpPr>
              <p:cNvPr id="29" name="TextBox 28">
                <a:extLst>
                  <a:ext uri="{FF2B5EF4-FFF2-40B4-BE49-F238E27FC236}">
                    <a16:creationId xmlns:a16="http://schemas.microsoft.com/office/drawing/2014/main" id="{C1FCFCB8-088A-EA65-DB7D-347B83FAAE1D}"/>
                  </a:ext>
                </a:extLst>
              </p:cNvPr>
              <p:cNvSpPr txBox="1"/>
              <p:nvPr/>
            </p:nvSpPr>
            <p:spPr>
              <a:xfrm>
                <a:off x="4043338" y="1658789"/>
                <a:ext cx="216912" cy="276999"/>
              </a:xfrm>
              <a:prstGeom prst="rect">
                <a:avLst/>
              </a:prstGeom>
              <a:noFill/>
            </p:spPr>
            <p:txBody>
              <a:bodyPr wrap="square" rtlCol="0">
                <a:spAutoFit/>
              </a:bodyPr>
              <a:lstStyle/>
              <a:p>
                <a:r>
                  <a:rPr lang="el-GR" sz="1200" dirty="0">
                    <a:latin typeface="Calibri" panose="020F0502020204030204" pitchFamily="34" charset="0"/>
                    <a:ea typeface="Calibri" panose="020F0502020204030204" pitchFamily="34" charset="0"/>
                    <a:cs typeface="Calibri" panose="020F0502020204030204" pitchFamily="34" charset="0"/>
                  </a:rPr>
                  <a:t>Θ</a:t>
                </a:r>
                <a:endParaRPr lang="en-US" sz="1200" dirty="0"/>
              </a:p>
            </p:txBody>
          </p:sp>
          <p:sp>
            <p:nvSpPr>
              <p:cNvPr id="31" name="TextBox 30">
                <a:extLst>
                  <a:ext uri="{FF2B5EF4-FFF2-40B4-BE49-F238E27FC236}">
                    <a16:creationId xmlns:a16="http://schemas.microsoft.com/office/drawing/2014/main" id="{C7F183D0-134C-CD0C-7665-EB4CA9A123F4}"/>
                  </a:ext>
                </a:extLst>
              </p:cNvPr>
              <p:cNvSpPr txBox="1"/>
              <p:nvPr/>
            </p:nvSpPr>
            <p:spPr>
              <a:xfrm>
                <a:off x="4148364" y="1240100"/>
                <a:ext cx="933125" cy="276999"/>
              </a:xfrm>
              <a:prstGeom prst="rect">
                <a:avLst/>
              </a:prstGeom>
              <a:noFill/>
            </p:spPr>
            <p:txBody>
              <a:bodyPr wrap="square" rtlCol="0">
                <a:spAutoFit/>
              </a:bodyPr>
              <a:lstStyle/>
              <a:p>
                <a:r>
                  <a:rPr lang="en-US" sz="1200" b="1" dirty="0">
                    <a:solidFill>
                      <a:srgbClr val="FF0000"/>
                    </a:solidFill>
                    <a:latin typeface="Times New Roman" panose="02020603050405020304" pitchFamily="18" charset="0"/>
                    <a:cs typeface="Times New Roman" panose="02020603050405020304" pitchFamily="18" charset="0"/>
                  </a:rPr>
                  <a:t>x</a:t>
                </a:r>
                <a:r>
                  <a:rPr lang="en-US" sz="1200" b="1" baseline="-25000" dirty="0">
                    <a:solidFill>
                      <a:srgbClr val="FF0000"/>
                    </a:solidFill>
                    <a:latin typeface="Times New Roman" panose="02020603050405020304" pitchFamily="18" charset="0"/>
                    <a:cs typeface="Times New Roman" panose="02020603050405020304" pitchFamily="18" charset="0"/>
                  </a:rPr>
                  <a:t>body</a:t>
                </a:r>
              </a:p>
            </p:txBody>
          </p:sp>
        </p:grpSp>
        <p:cxnSp>
          <p:nvCxnSpPr>
            <p:cNvPr id="8" name="Straight Arrow Connector 7">
              <a:extLst>
                <a:ext uri="{FF2B5EF4-FFF2-40B4-BE49-F238E27FC236}">
                  <a16:creationId xmlns:a16="http://schemas.microsoft.com/office/drawing/2014/main" id="{1F2E209D-EE56-680B-7F6C-8282A008E020}"/>
                </a:ext>
              </a:extLst>
            </p:cNvPr>
            <p:cNvCxnSpPr>
              <a:cxnSpLocks/>
            </p:cNvCxnSpPr>
            <p:nvPr/>
          </p:nvCxnSpPr>
          <p:spPr>
            <a:xfrm flipV="1">
              <a:off x="5780105" y="2464043"/>
              <a:ext cx="0" cy="3405051"/>
            </a:xfrm>
            <a:prstGeom prst="straightConnector1">
              <a:avLst/>
            </a:prstGeom>
            <a:ln w="38100">
              <a:tailEnd type="triangle" w="lg" len="lg"/>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0B437EC4-EEEF-1FD0-BAA5-36CD41AC0388}"/>
                </a:ext>
              </a:extLst>
            </p:cNvPr>
            <p:cNvCxnSpPr>
              <a:cxnSpLocks/>
            </p:cNvCxnSpPr>
            <p:nvPr/>
          </p:nvCxnSpPr>
          <p:spPr>
            <a:xfrm>
              <a:off x="4740233" y="5060515"/>
              <a:ext cx="5486400" cy="0"/>
            </a:xfrm>
            <a:prstGeom prst="straightConnector1">
              <a:avLst/>
            </a:prstGeom>
            <a:ln w="38100">
              <a:headEnd w="med" len="med"/>
              <a:tailEnd type="triangle" w="lg" len="lg"/>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3018F918-5F98-C10F-AE58-429D6CB8AFDB}"/>
                </a:ext>
              </a:extLst>
            </p:cNvPr>
            <p:cNvSpPr txBox="1"/>
            <p:nvPr/>
          </p:nvSpPr>
          <p:spPr>
            <a:xfrm>
              <a:off x="5798468" y="2279377"/>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y</a:t>
              </a:r>
            </a:p>
          </p:txBody>
        </p:sp>
        <p:sp>
          <p:nvSpPr>
            <p:cNvPr id="11" name="TextBox 10">
              <a:extLst>
                <a:ext uri="{FF2B5EF4-FFF2-40B4-BE49-F238E27FC236}">
                  <a16:creationId xmlns:a16="http://schemas.microsoft.com/office/drawing/2014/main" id="{D916A72E-3920-1147-BFE3-61AF6C99F25B}"/>
                </a:ext>
              </a:extLst>
            </p:cNvPr>
            <p:cNvSpPr txBox="1"/>
            <p:nvPr/>
          </p:nvSpPr>
          <p:spPr>
            <a:xfrm>
              <a:off x="10068156" y="4648605"/>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x</a:t>
              </a:r>
            </a:p>
          </p:txBody>
        </p:sp>
        <p:sp>
          <p:nvSpPr>
            <p:cNvPr id="12" name="TextBox 11">
              <a:extLst>
                <a:ext uri="{FF2B5EF4-FFF2-40B4-BE49-F238E27FC236}">
                  <a16:creationId xmlns:a16="http://schemas.microsoft.com/office/drawing/2014/main" id="{F738803E-CBAB-3366-132A-AC9693F2B7ED}"/>
                </a:ext>
              </a:extLst>
            </p:cNvPr>
            <p:cNvSpPr txBox="1"/>
            <p:nvPr/>
          </p:nvSpPr>
          <p:spPr>
            <a:xfrm>
              <a:off x="5357496" y="5037689"/>
              <a:ext cx="51386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a:t>
              </a:r>
            </a:p>
          </p:txBody>
        </p:sp>
        <p:sp>
          <p:nvSpPr>
            <p:cNvPr id="44" name="Oval 43">
              <a:extLst>
                <a:ext uri="{FF2B5EF4-FFF2-40B4-BE49-F238E27FC236}">
                  <a16:creationId xmlns:a16="http://schemas.microsoft.com/office/drawing/2014/main" id="{F9A0E1D6-B31C-4591-3BD5-ABF95E1126CE}"/>
                </a:ext>
              </a:extLst>
            </p:cNvPr>
            <p:cNvSpPr/>
            <p:nvPr/>
          </p:nvSpPr>
          <p:spPr>
            <a:xfrm>
              <a:off x="7945923" y="3609831"/>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Eagle outline">
              <a:extLst>
                <a:ext uri="{FF2B5EF4-FFF2-40B4-BE49-F238E27FC236}">
                  <a16:creationId xmlns:a16="http://schemas.microsoft.com/office/drawing/2014/main" id="{43DD74B1-4114-C4FA-E14D-021A237C17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76315">
              <a:off x="6385084" y="1743127"/>
              <a:ext cx="2583404" cy="2583404"/>
            </a:xfrm>
            <a:prstGeom prst="rect">
              <a:avLst/>
            </a:prstGeom>
          </p:spPr>
        </p:pic>
        <p:cxnSp>
          <p:nvCxnSpPr>
            <p:cNvPr id="53" name="Straight Connector 52">
              <a:extLst>
                <a:ext uri="{FF2B5EF4-FFF2-40B4-BE49-F238E27FC236}">
                  <a16:creationId xmlns:a16="http://schemas.microsoft.com/office/drawing/2014/main" id="{834A3AAF-9EB8-DFB1-64F9-153F309151B4}"/>
                </a:ext>
              </a:extLst>
            </p:cNvPr>
            <p:cNvCxnSpPr>
              <a:cxnSpLocks/>
            </p:cNvCxnSpPr>
            <p:nvPr/>
          </p:nvCxnSpPr>
          <p:spPr>
            <a:xfrm flipH="1" flipV="1">
              <a:off x="7995725" y="3621900"/>
              <a:ext cx="0" cy="141574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8C7EE24-804C-29BF-C354-6D2DCBB94482}"/>
                </a:ext>
              </a:extLst>
            </p:cNvPr>
            <p:cNvCxnSpPr>
              <a:cxnSpLocks/>
            </p:cNvCxnSpPr>
            <p:nvPr/>
          </p:nvCxnSpPr>
          <p:spPr>
            <a:xfrm flipV="1">
              <a:off x="5807548" y="3667393"/>
              <a:ext cx="2136792"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sp>
        <p:nvSpPr>
          <p:cNvPr id="60" name="Slide Number Placeholder 59">
            <a:extLst>
              <a:ext uri="{FF2B5EF4-FFF2-40B4-BE49-F238E27FC236}">
                <a16:creationId xmlns:a16="http://schemas.microsoft.com/office/drawing/2014/main" id="{920C817A-BC1E-26AD-1E9B-EAE55DD6B4E7}"/>
              </a:ext>
            </a:extLst>
          </p:cNvPr>
          <p:cNvSpPr>
            <a:spLocks noGrp="1"/>
          </p:cNvSpPr>
          <p:nvPr>
            <p:ph type="sldNum" sz="quarter" idx="12"/>
          </p:nvPr>
        </p:nvSpPr>
        <p:spPr/>
        <p:txBody>
          <a:bodyPr/>
          <a:lstStyle/>
          <a:p>
            <a:fld id="{ED37F4AC-6131-401B-9C0F-D6C4A4AE0949}" type="slidenum">
              <a:rPr lang="en-US" smtClean="0"/>
              <a:t>11</a:t>
            </a:fld>
            <a:endParaRPr lang="en-US"/>
          </a:p>
        </p:txBody>
      </p:sp>
      <p:graphicFrame>
        <p:nvGraphicFramePr>
          <p:cNvPr id="4" name="Diagram 3">
            <a:extLst>
              <a:ext uri="{FF2B5EF4-FFF2-40B4-BE49-F238E27FC236}">
                <a16:creationId xmlns:a16="http://schemas.microsoft.com/office/drawing/2014/main" id="{A4894495-70C7-E627-C423-97BB163BD9CA}"/>
              </a:ext>
            </a:extLst>
          </p:cNvPr>
          <p:cNvGraphicFramePr/>
          <p:nvPr>
            <p:extLst>
              <p:ext uri="{D42A27DB-BD31-4B8C-83A1-F6EECF244321}">
                <p14:modId xmlns:p14="http://schemas.microsoft.com/office/powerpoint/2010/main" val="3041339947"/>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67740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74546-C6C5-2578-ABFE-40F57BD650F0}"/>
              </a:ext>
            </a:extLst>
          </p:cNvPr>
          <p:cNvSpPr>
            <a:spLocks noGrp="1"/>
          </p:cNvSpPr>
          <p:nvPr>
            <p:ph type="title"/>
          </p:nvPr>
        </p:nvSpPr>
        <p:spPr/>
        <p:txBody>
          <a:bodyPr/>
          <a:lstStyle/>
          <a:p>
            <a:r>
              <a:rPr lang="en-US" dirty="0"/>
              <a:t>Rigid Body Dynamics</a:t>
            </a:r>
          </a:p>
        </p:txBody>
      </p:sp>
      <p:sp>
        <p:nvSpPr>
          <p:cNvPr id="3" name="Content Placeholder 2">
            <a:extLst>
              <a:ext uri="{FF2B5EF4-FFF2-40B4-BE49-F238E27FC236}">
                <a16:creationId xmlns:a16="http://schemas.microsoft.com/office/drawing/2014/main" id="{9D04D3A6-AF06-7F65-0BD2-A3BFF9FE9F69}"/>
              </a:ext>
            </a:extLst>
          </p:cNvPr>
          <p:cNvSpPr>
            <a:spLocks noGrp="1"/>
          </p:cNvSpPr>
          <p:nvPr>
            <p:ph idx="1"/>
          </p:nvPr>
        </p:nvSpPr>
        <p:spPr/>
        <p:txBody>
          <a:bodyPr/>
          <a:lstStyle/>
          <a:p>
            <a:r>
              <a:rPr lang="en-US" dirty="0"/>
              <a:t>Newton’s Second Law</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B0C0AE-6A31-21DB-22F7-5E9013153472}"/>
                  </a:ext>
                </a:extLst>
              </p:cNvPr>
              <p:cNvSpPr txBox="1"/>
              <p:nvPr/>
            </p:nvSpPr>
            <p:spPr>
              <a:xfrm>
                <a:off x="1543050" y="2153113"/>
                <a:ext cx="1176669"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𝑚𝑎</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𝐹</m:t>
                          </m:r>
                        </m:e>
                      </m:nary>
                    </m:oMath>
                  </m:oMathPara>
                </a14:m>
                <a:endParaRPr lang="en-US" dirty="0"/>
              </a:p>
            </p:txBody>
          </p:sp>
        </mc:Choice>
        <mc:Fallback xmlns="">
          <p:sp>
            <p:nvSpPr>
              <p:cNvPr id="6" name="TextBox 5">
                <a:extLst>
                  <a:ext uri="{FF2B5EF4-FFF2-40B4-BE49-F238E27FC236}">
                    <a16:creationId xmlns:a16="http://schemas.microsoft.com/office/drawing/2014/main" id="{0EB0C0AE-6A31-21DB-22F7-5E9013153472}"/>
                  </a:ext>
                </a:extLst>
              </p:cNvPr>
              <p:cNvSpPr txBox="1">
                <a:spLocks noRot="1" noChangeAspect="1" noMove="1" noResize="1" noEditPoints="1" noAdjustHandles="1" noChangeArrowheads="1" noChangeShapeType="1" noTextEdit="1"/>
              </p:cNvSpPr>
              <p:nvPr/>
            </p:nvSpPr>
            <p:spPr>
              <a:xfrm>
                <a:off x="1543050" y="2153113"/>
                <a:ext cx="1176669" cy="6707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6851C7C-F7CD-1EFB-A2F1-11DAFCBE121A}"/>
                  </a:ext>
                </a:extLst>
              </p:cNvPr>
              <p:cNvSpPr txBox="1"/>
              <p:nvPr/>
            </p:nvSpPr>
            <p:spPr>
              <a:xfrm>
                <a:off x="1630852" y="2698024"/>
                <a:ext cx="1143326"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𝑀</m:t>
                          </m:r>
                        </m:e>
                      </m:nary>
                    </m:oMath>
                  </m:oMathPara>
                </a14:m>
                <a:endParaRPr lang="en-US" dirty="0"/>
              </a:p>
            </p:txBody>
          </p:sp>
        </mc:Choice>
        <mc:Fallback xmlns="">
          <p:sp>
            <p:nvSpPr>
              <p:cNvPr id="7" name="TextBox 6">
                <a:extLst>
                  <a:ext uri="{FF2B5EF4-FFF2-40B4-BE49-F238E27FC236}">
                    <a16:creationId xmlns:a16="http://schemas.microsoft.com/office/drawing/2014/main" id="{C6851C7C-F7CD-1EFB-A2F1-11DAFCBE121A}"/>
                  </a:ext>
                </a:extLst>
              </p:cNvPr>
              <p:cNvSpPr txBox="1">
                <a:spLocks noRot="1" noChangeAspect="1" noMove="1" noResize="1" noEditPoints="1" noAdjustHandles="1" noChangeArrowheads="1" noChangeShapeType="1" noTextEdit="1"/>
              </p:cNvSpPr>
              <p:nvPr/>
            </p:nvSpPr>
            <p:spPr>
              <a:xfrm>
                <a:off x="1630852" y="2698024"/>
                <a:ext cx="1143326" cy="670761"/>
              </a:xfrm>
              <a:prstGeom prst="rect">
                <a:avLst/>
              </a:prstGeom>
              <a:blipFill>
                <a:blip r:embed="rId4"/>
                <a:stretch>
                  <a:fillRect/>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072069F7-BAF0-D6D5-81BB-4826A28CD64E}"/>
              </a:ext>
            </a:extLst>
          </p:cNvPr>
          <p:cNvSpPr/>
          <p:nvPr/>
        </p:nvSpPr>
        <p:spPr>
          <a:xfrm rot="16521922">
            <a:off x="5421056" y="3728935"/>
            <a:ext cx="66400" cy="7540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a:extLst>
              <a:ext uri="{FF2B5EF4-FFF2-40B4-BE49-F238E27FC236}">
                <a16:creationId xmlns:a16="http://schemas.microsoft.com/office/drawing/2014/main" id="{C457917A-9712-B95F-95EB-FC402E7A092C}"/>
              </a:ext>
            </a:extLst>
          </p:cNvPr>
          <p:cNvCxnSpPr>
            <a:cxnSpLocks/>
          </p:cNvCxnSpPr>
          <p:nvPr/>
        </p:nvCxnSpPr>
        <p:spPr>
          <a:xfrm flipV="1">
            <a:off x="4547974" y="2393950"/>
            <a:ext cx="0" cy="3405051"/>
          </a:xfrm>
          <a:prstGeom prst="straightConnector1">
            <a:avLst/>
          </a:prstGeom>
          <a:ln w="38100">
            <a:tailEnd type="triangle" w="lg" len="lg"/>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C1BBF9E0-07B6-61DB-DCC2-F6B3FDBBBE52}"/>
              </a:ext>
            </a:extLst>
          </p:cNvPr>
          <p:cNvCxnSpPr>
            <a:cxnSpLocks/>
          </p:cNvCxnSpPr>
          <p:nvPr/>
        </p:nvCxnSpPr>
        <p:spPr>
          <a:xfrm>
            <a:off x="3508102" y="4990422"/>
            <a:ext cx="5486400" cy="0"/>
          </a:xfrm>
          <a:prstGeom prst="straightConnector1">
            <a:avLst/>
          </a:prstGeom>
          <a:ln w="38100">
            <a:headEnd w="med" len="med"/>
            <a:tailEnd type="triangle" w="lg" len="lg"/>
          </a:ln>
        </p:spPr>
        <p:style>
          <a:lnRef idx="2">
            <a:schemeClr val="dk1"/>
          </a:lnRef>
          <a:fillRef idx="0">
            <a:schemeClr val="dk1"/>
          </a:fillRef>
          <a:effectRef idx="1">
            <a:schemeClr val="dk1"/>
          </a:effectRef>
          <a:fontRef idx="minor">
            <a:schemeClr val="tx1"/>
          </a:fontRef>
        </p:style>
      </p:cxnSp>
      <p:sp>
        <p:nvSpPr>
          <p:cNvPr id="50" name="TextBox 49">
            <a:extLst>
              <a:ext uri="{FF2B5EF4-FFF2-40B4-BE49-F238E27FC236}">
                <a16:creationId xmlns:a16="http://schemas.microsoft.com/office/drawing/2014/main" id="{5CC13921-06F2-328C-A534-D486ECAC385F}"/>
              </a:ext>
            </a:extLst>
          </p:cNvPr>
          <p:cNvSpPr txBox="1"/>
          <p:nvPr/>
        </p:nvSpPr>
        <p:spPr>
          <a:xfrm>
            <a:off x="4566337" y="2209284"/>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y</a:t>
            </a:r>
          </a:p>
        </p:txBody>
      </p:sp>
      <p:sp>
        <p:nvSpPr>
          <p:cNvPr id="51" name="TextBox 50">
            <a:extLst>
              <a:ext uri="{FF2B5EF4-FFF2-40B4-BE49-F238E27FC236}">
                <a16:creationId xmlns:a16="http://schemas.microsoft.com/office/drawing/2014/main" id="{152DD085-F0A6-C47D-C8C8-339F8D339919}"/>
              </a:ext>
            </a:extLst>
          </p:cNvPr>
          <p:cNvSpPr txBox="1"/>
          <p:nvPr/>
        </p:nvSpPr>
        <p:spPr>
          <a:xfrm>
            <a:off x="8836025" y="4578512"/>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x</a:t>
            </a:r>
          </a:p>
        </p:txBody>
      </p:sp>
      <p:sp>
        <p:nvSpPr>
          <p:cNvPr id="52" name="TextBox 51">
            <a:extLst>
              <a:ext uri="{FF2B5EF4-FFF2-40B4-BE49-F238E27FC236}">
                <a16:creationId xmlns:a16="http://schemas.microsoft.com/office/drawing/2014/main" id="{CFBE5BC5-18B4-CF82-FC15-44ABD999A2A0}"/>
              </a:ext>
            </a:extLst>
          </p:cNvPr>
          <p:cNvSpPr txBox="1"/>
          <p:nvPr/>
        </p:nvSpPr>
        <p:spPr>
          <a:xfrm>
            <a:off x="4125365" y="4967596"/>
            <a:ext cx="51386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a:t>
            </a:r>
          </a:p>
        </p:txBody>
      </p:sp>
      <p:grpSp>
        <p:nvGrpSpPr>
          <p:cNvPr id="53" name="Group 52">
            <a:extLst>
              <a:ext uri="{FF2B5EF4-FFF2-40B4-BE49-F238E27FC236}">
                <a16:creationId xmlns:a16="http://schemas.microsoft.com/office/drawing/2014/main" id="{B8480832-5FCC-D451-97CC-1AA13435A3D1}"/>
              </a:ext>
            </a:extLst>
          </p:cNvPr>
          <p:cNvGrpSpPr/>
          <p:nvPr/>
        </p:nvGrpSpPr>
        <p:grpSpPr>
          <a:xfrm>
            <a:off x="5210308" y="1953138"/>
            <a:ext cx="4865327" cy="2471372"/>
            <a:chOff x="2338164" y="1043018"/>
            <a:chExt cx="2967279" cy="1904124"/>
          </a:xfrm>
        </p:grpSpPr>
        <p:grpSp>
          <p:nvGrpSpPr>
            <p:cNvPr id="54" name="Group 53">
              <a:extLst>
                <a:ext uri="{FF2B5EF4-FFF2-40B4-BE49-F238E27FC236}">
                  <a16:creationId xmlns:a16="http://schemas.microsoft.com/office/drawing/2014/main" id="{57EEB861-7A32-8C66-921E-D0172482436D}"/>
                </a:ext>
              </a:extLst>
            </p:cNvPr>
            <p:cNvGrpSpPr/>
            <p:nvPr/>
          </p:nvGrpSpPr>
          <p:grpSpPr>
            <a:xfrm>
              <a:off x="2514605" y="1043018"/>
              <a:ext cx="2790838" cy="1461340"/>
              <a:chOff x="2821244" y="984236"/>
              <a:chExt cx="2260245" cy="1032952"/>
            </a:xfrm>
          </p:grpSpPr>
          <p:sp>
            <p:nvSpPr>
              <p:cNvPr id="65" name="Oval 64">
                <a:extLst>
                  <a:ext uri="{FF2B5EF4-FFF2-40B4-BE49-F238E27FC236}">
                    <a16:creationId xmlns:a16="http://schemas.microsoft.com/office/drawing/2014/main" id="{3A396C0F-A662-CFFC-5B16-214F2492278D}"/>
                  </a:ext>
                </a:extLst>
              </p:cNvPr>
              <p:cNvSpPr/>
              <p:nvPr/>
            </p:nvSpPr>
            <p:spPr>
              <a:xfrm rot="20100000">
                <a:off x="2821244" y="1804212"/>
                <a:ext cx="1299409" cy="168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694BA518-7526-4091-F05E-B25FF942EFA1}"/>
                  </a:ext>
                </a:extLst>
              </p:cNvPr>
              <p:cNvCxnSpPr>
                <a:cxnSpLocks/>
              </p:cNvCxnSpPr>
              <p:nvPr/>
            </p:nvCxnSpPr>
            <p:spPr>
              <a:xfrm>
                <a:off x="3465095" y="1882942"/>
                <a:ext cx="1167063" cy="0"/>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256568B9-0F5F-9EE5-30F9-31792154F5D9}"/>
                  </a:ext>
                </a:extLst>
              </p:cNvPr>
              <p:cNvCxnSpPr>
                <a:cxnSpLocks/>
              </p:cNvCxnSpPr>
              <p:nvPr/>
            </p:nvCxnSpPr>
            <p:spPr>
              <a:xfrm rot="20100000">
                <a:off x="3379849" y="1619023"/>
                <a:ext cx="1167063" cy="0"/>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68" name="Arc 67">
                <a:extLst>
                  <a:ext uri="{FF2B5EF4-FFF2-40B4-BE49-F238E27FC236}">
                    <a16:creationId xmlns:a16="http://schemas.microsoft.com/office/drawing/2014/main" id="{2E3E494F-A09B-F174-E020-B1A0EB2DE5FE}"/>
                  </a:ext>
                </a:extLst>
              </p:cNvPr>
              <p:cNvSpPr/>
              <p:nvPr/>
            </p:nvSpPr>
            <p:spPr>
              <a:xfrm rot="2664567">
                <a:off x="3662324" y="1611197"/>
                <a:ext cx="393814" cy="405991"/>
              </a:xfrm>
              <a:prstGeom prst="arc">
                <a:avLst>
                  <a:gd name="adj1" fmla="val 16200000"/>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AB6300C1-2C54-FBBF-6C86-A0EAB4CD0308}"/>
                  </a:ext>
                </a:extLst>
              </p:cNvPr>
              <p:cNvSpPr txBox="1"/>
              <p:nvPr/>
            </p:nvSpPr>
            <p:spPr>
              <a:xfrm>
                <a:off x="4039908" y="1661814"/>
                <a:ext cx="216912" cy="276999"/>
              </a:xfrm>
              <a:prstGeom prst="rect">
                <a:avLst/>
              </a:prstGeom>
              <a:noFill/>
            </p:spPr>
            <p:txBody>
              <a:bodyPr wrap="square" rtlCol="0">
                <a:spAutoFit/>
              </a:bodyPr>
              <a:lstStyle/>
              <a:p>
                <a:r>
                  <a:rPr lang="el-GR" sz="1200" dirty="0">
                    <a:latin typeface="Calibri" panose="020F0502020204030204" pitchFamily="34" charset="0"/>
                    <a:ea typeface="Calibri" panose="020F0502020204030204" pitchFamily="34" charset="0"/>
                    <a:cs typeface="Calibri" panose="020F0502020204030204" pitchFamily="34" charset="0"/>
                  </a:rPr>
                  <a:t>Θ</a:t>
                </a:r>
                <a:endParaRPr lang="en-US" sz="1200" dirty="0"/>
              </a:p>
            </p:txBody>
          </p:sp>
          <p:cxnSp>
            <p:nvCxnSpPr>
              <p:cNvPr id="70" name="Straight Connector 69">
                <a:extLst>
                  <a:ext uri="{FF2B5EF4-FFF2-40B4-BE49-F238E27FC236}">
                    <a16:creationId xmlns:a16="http://schemas.microsoft.com/office/drawing/2014/main" id="{05AC2C2A-7B5B-6F17-CE65-2EC0EFC1611C}"/>
                  </a:ext>
                </a:extLst>
              </p:cNvPr>
              <p:cNvCxnSpPr>
                <a:cxnSpLocks/>
              </p:cNvCxnSpPr>
              <p:nvPr/>
            </p:nvCxnSpPr>
            <p:spPr>
              <a:xfrm rot="20100000" flipH="1" flipV="1">
                <a:off x="3293067" y="1109180"/>
                <a:ext cx="0" cy="819598"/>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71" name="TextBox 70">
                <a:extLst>
                  <a:ext uri="{FF2B5EF4-FFF2-40B4-BE49-F238E27FC236}">
                    <a16:creationId xmlns:a16="http://schemas.microsoft.com/office/drawing/2014/main" id="{9B8820FD-6D48-FCC9-0D5A-D17B16A57E26}"/>
                  </a:ext>
                </a:extLst>
              </p:cNvPr>
              <p:cNvSpPr txBox="1"/>
              <p:nvPr/>
            </p:nvSpPr>
            <p:spPr>
              <a:xfrm>
                <a:off x="4148364" y="1240100"/>
                <a:ext cx="933125" cy="276999"/>
              </a:xfrm>
              <a:prstGeom prst="rect">
                <a:avLst/>
              </a:prstGeom>
              <a:noFill/>
            </p:spPr>
            <p:txBody>
              <a:bodyPr wrap="square" rtlCol="0">
                <a:spAutoFit/>
              </a:bodyPr>
              <a:lstStyle/>
              <a:p>
                <a:r>
                  <a:rPr lang="en-US" sz="1200" b="1" dirty="0">
                    <a:solidFill>
                      <a:srgbClr val="FF0000"/>
                    </a:solidFill>
                    <a:latin typeface="Times New Roman" panose="02020603050405020304" pitchFamily="18" charset="0"/>
                    <a:cs typeface="Times New Roman" panose="02020603050405020304" pitchFamily="18" charset="0"/>
                  </a:rPr>
                  <a:t>x</a:t>
                </a:r>
                <a:r>
                  <a:rPr lang="en-US" sz="1200" b="1" baseline="-25000" dirty="0">
                    <a:solidFill>
                      <a:srgbClr val="FF0000"/>
                    </a:solidFill>
                    <a:latin typeface="Times New Roman" panose="02020603050405020304" pitchFamily="18" charset="0"/>
                    <a:cs typeface="Times New Roman" panose="02020603050405020304" pitchFamily="18" charset="0"/>
                  </a:rPr>
                  <a:t>body</a:t>
                </a:r>
              </a:p>
            </p:txBody>
          </p:sp>
          <p:sp>
            <p:nvSpPr>
              <p:cNvPr id="72" name="TextBox 71">
                <a:extLst>
                  <a:ext uri="{FF2B5EF4-FFF2-40B4-BE49-F238E27FC236}">
                    <a16:creationId xmlns:a16="http://schemas.microsoft.com/office/drawing/2014/main" id="{0CF76A6A-FE96-F796-7FF6-557AB1761566}"/>
                  </a:ext>
                </a:extLst>
              </p:cNvPr>
              <p:cNvSpPr txBox="1"/>
              <p:nvPr/>
            </p:nvSpPr>
            <p:spPr>
              <a:xfrm>
                <a:off x="3115501" y="984236"/>
                <a:ext cx="933125" cy="261610"/>
              </a:xfrm>
              <a:prstGeom prst="rect">
                <a:avLst/>
              </a:prstGeom>
              <a:noFill/>
            </p:spPr>
            <p:txBody>
              <a:bodyPr wrap="square" rtlCol="0">
                <a:spAutoFit/>
              </a:bodyPr>
              <a:lstStyle/>
              <a:p>
                <a:r>
                  <a:rPr lang="en-US" sz="1100" b="1" dirty="0">
                    <a:solidFill>
                      <a:srgbClr val="FF0000"/>
                    </a:solidFill>
                    <a:latin typeface="Times New Roman" panose="02020603050405020304" pitchFamily="18" charset="0"/>
                    <a:cs typeface="Times New Roman" panose="02020603050405020304" pitchFamily="18" charset="0"/>
                  </a:rPr>
                  <a:t>y</a:t>
                </a:r>
                <a:r>
                  <a:rPr lang="en-US" sz="1100" b="1" baseline="-25000" dirty="0">
                    <a:solidFill>
                      <a:srgbClr val="FF0000"/>
                    </a:solidFill>
                    <a:latin typeface="Times New Roman" panose="02020603050405020304" pitchFamily="18" charset="0"/>
                    <a:cs typeface="Times New Roman" panose="02020603050405020304" pitchFamily="18" charset="0"/>
                  </a:rPr>
                  <a:t>body</a:t>
                </a:r>
              </a:p>
            </p:txBody>
          </p:sp>
        </p:grpSp>
        <p:cxnSp>
          <p:nvCxnSpPr>
            <p:cNvPr id="55" name="Straight Arrow Connector 54">
              <a:extLst>
                <a:ext uri="{FF2B5EF4-FFF2-40B4-BE49-F238E27FC236}">
                  <a16:creationId xmlns:a16="http://schemas.microsoft.com/office/drawing/2014/main" id="{C982D139-D9C9-4E78-A68C-92E2BFF5E89D}"/>
                </a:ext>
              </a:extLst>
            </p:cNvPr>
            <p:cNvCxnSpPr>
              <a:cxnSpLocks/>
            </p:cNvCxnSpPr>
            <p:nvPr/>
          </p:nvCxnSpPr>
          <p:spPr>
            <a:xfrm flipV="1">
              <a:off x="2592618" y="2233334"/>
              <a:ext cx="43668" cy="4864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6" name="TextBox 55">
              <a:extLst>
                <a:ext uri="{FF2B5EF4-FFF2-40B4-BE49-F238E27FC236}">
                  <a16:creationId xmlns:a16="http://schemas.microsoft.com/office/drawing/2014/main" id="{71A9BE0D-B569-F528-7AEC-5CE63450C1EC}"/>
                </a:ext>
              </a:extLst>
            </p:cNvPr>
            <p:cNvSpPr txBox="1"/>
            <p:nvPr/>
          </p:nvSpPr>
          <p:spPr>
            <a:xfrm>
              <a:off x="3304306" y="2544046"/>
              <a:ext cx="1152176" cy="261610"/>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Gravity</a:t>
              </a:r>
              <a:endParaRPr lang="en-US" sz="1100" b="1" baseline="-25000"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4DC37E60-7E54-26D0-06BB-2CF9839BCFBC}"/>
                </a:ext>
              </a:extLst>
            </p:cNvPr>
            <p:cNvSpPr txBox="1"/>
            <p:nvPr/>
          </p:nvSpPr>
          <p:spPr>
            <a:xfrm>
              <a:off x="2879147" y="2745579"/>
              <a:ext cx="347993" cy="201563"/>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Tail</a:t>
              </a:r>
              <a:r>
                <a:rPr lang="en-US" sz="1100" b="1" baseline="-25000" dirty="0">
                  <a:latin typeface="Times New Roman" panose="02020603050405020304" pitchFamily="18" charset="0"/>
                  <a:cs typeface="Times New Roman" panose="02020603050405020304" pitchFamily="18" charset="0"/>
                </a:rPr>
                <a:t>-x</a:t>
              </a:r>
            </a:p>
          </p:txBody>
        </p:sp>
        <p:cxnSp>
          <p:nvCxnSpPr>
            <p:cNvPr id="58" name="Straight Arrow Connector 57">
              <a:extLst>
                <a:ext uri="{FF2B5EF4-FFF2-40B4-BE49-F238E27FC236}">
                  <a16:creationId xmlns:a16="http://schemas.microsoft.com/office/drawing/2014/main" id="{D003B16B-AD77-C34E-D5B4-E828B2A5E43A}"/>
                </a:ext>
              </a:extLst>
            </p:cNvPr>
            <p:cNvCxnSpPr>
              <a:cxnSpLocks/>
            </p:cNvCxnSpPr>
            <p:nvPr/>
          </p:nvCxnSpPr>
          <p:spPr>
            <a:xfrm>
              <a:off x="3291134" y="2300378"/>
              <a:ext cx="0" cy="5405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TextBox 58">
              <a:extLst>
                <a:ext uri="{FF2B5EF4-FFF2-40B4-BE49-F238E27FC236}">
                  <a16:creationId xmlns:a16="http://schemas.microsoft.com/office/drawing/2014/main" id="{65C8A750-B338-9226-4E9A-65E4BD931058}"/>
                </a:ext>
              </a:extLst>
            </p:cNvPr>
            <p:cNvSpPr txBox="1"/>
            <p:nvPr/>
          </p:nvSpPr>
          <p:spPr>
            <a:xfrm>
              <a:off x="2338164" y="2146648"/>
              <a:ext cx="320502" cy="201563"/>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Tail</a:t>
              </a:r>
              <a:r>
                <a:rPr lang="en-US" sz="1100" b="1" baseline="-25000" dirty="0">
                  <a:latin typeface="Times New Roman" panose="02020603050405020304" pitchFamily="18" charset="0"/>
                  <a:cs typeface="Times New Roman" panose="02020603050405020304" pitchFamily="18" charset="0"/>
                </a:rPr>
                <a:t>-y</a:t>
              </a:r>
            </a:p>
          </p:txBody>
        </p:sp>
        <p:cxnSp>
          <p:nvCxnSpPr>
            <p:cNvPr id="60" name="Straight Arrow Connector 59">
              <a:extLst>
                <a:ext uri="{FF2B5EF4-FFF2-40B4-BE49-F238E27FC236}">
                  <a16:creationId xmlns:a16="http://schemas.microsoft.com/office/drawing/2014/main" id="{2E8ACFED-7779-A532-ACAE-B50B384E6AE0}"/>
                </a:ext>
              </a:extLst>
            </p:cNvPr>
            <p:cNvCxnSpPr>
              <a:cxnSpLocks/>
            </p:cNvCxnSpPr>
            <p:nvPr/>
          </p:nvCxnSpPr>
          <p:spPr>
            <a:xfrm rot="20100000" flipH="1" flipV="1">
              <a:off x="3363097" y="1685708"/>
              <a:ext cx="0" cy="5486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C320296-EA84-09CE-986A-E8E007C67381}"/>
                </a:ext>
              </a:extLst>
            </p:cNvPr>
            <p:cNvCxnSpPr>
              <a:cxnSpLocks/>
            </p:cNvCxnSpPr>
            <p:nvPr/>
          </p:nvCxnSpPr>
          <p:spPr>
            <a:xfrm flipV="1">
              <a:off x="3449432" y="2003442"/>
              <a:ext cx="367137" cy="2073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2" name="TextBox 61">
              <a:extLst>
                <a:ext uri="{FF2B5EF4-FFF2-40B4-BE49-F238E27FC236}">
                  <a16:creationId xmlns:a16="http://schemas.microsoft.com/office/drawing/2014/main" id="{A5F6FB96-61DE-7160-48D5-ED805E0348F4}"/>
                </a:ext>
              </a:extLst>
            </p:cNvPr>
            <p:cNvSpPr txBox="1"/>
            <p:nvPr/>
          </p:nvSpPr>
          <p:spPr>
            <a:xfrm>
              <a:off x="3526524" y="1756205"/>
              <a:ext cx="1152176" cy="261610"/>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Wing</a:t>
              </a:r>
              <a:r>
                <a:rPr lang="en-US" sz="1100" b="1" baseline="-25000" dirty="0">
                  <a:latin typeface="Times New Roman" panose="02020603050405020304" pitchFamily="18" charset="0"/>
                  <a:cs typeface="Times New Roman" panose="02020603050405020304" pitchFamily="18" charset="0"/>
                </a:rPr>
                <a:t>-x</a:t>
              </a:r>
            </a:p>
          </p:txBody>
        </p:sp>
        <p:sp>
          <p:nvSpPr>
            <p:cNvPr id="63" name="TextBox 62">
              <a:extLst>
                <a:ext uri="{FF2B5EF4-FFF2-40B4-BE49-F238E27FC236}">
                  <a16:creationId xmlns:a16="http://schemas.microsoft.com/office/drawing/2014/main" id="{4B415E80-60C6-8084-3BED-D82DA05B7DEC}"/>
                </a:ext>
              </a:extLst>
            </p:cNvPr>
            <p:cNvSpPr txBox="1"/>
            <p:nvPr/>
          </p:nvSpPr>
          <p:spPr>
            <a:xfrm>
              <a:off x="3229667" y="1555257"/>
              <a:ext cx="1152176" cy="261610"/>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Wing</a:t>
              </a:r>
              <a:r>
                <a:rPr lang="en-US" sz="1100" b="1" baseline="-25000" dirty="0">
                  <a:latin typeface="Times New Roman" panose="02020603050405020304" pitchFamily="18" charset="0"/>
                  <a:cs typeface="Times New Roman" panose="02020603050405020304" pitchFamily="18" charset="0"/>
                </a:rPr>
                <a:t>-y</a:t>
              </a:r>
            </a:p>
          </p:txBody>
        </p:sp>
        <p:cxnSp>
          <p:nvCxnSpPr>
            <p:cNvPr id="64" name="Straight Arrow Connector 63">
              <a:extLst>
                <a:ext uri="{FF2B5EF4-FFF2-40B4-BE49-F238E27FC236}">
                  <a16:creationId xmlns:a16="http://schemas.microsoft.com/office/drawing/2014/main" id="{FBFFDE53-0EC6-734D-B5EC-50BAF54D4A09}"/>
                </a:ext>
              </a:extLst>
            </p:cNvPr>
            <p:cNvCxnSpPr>
              <a:cxnSpLocks/>
            </p:cNvCxnSpPr>
            <p:nvPr/>
          </p:nvCxnSpPr>
          <p:spPr>
            <a:xfrm>
              <a:off x="2587446" y="2725335"/>
              <a:ext cx="424663" cy="313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73" name="Straight Connector 72">
            <a:extLst>
              <a:ext uri="{FF2B5EF4-FFF2-40B4-BE49-F238E27FC236}">
                <a16:creationId xmlns:a16="http://schemas.microsoft.com/office/drawing/2014/main" id="{E69BD2D0-56E2-43AD-22BB-38818E111512}"/>
              </a:ext>
            </a:extLst>
          </p:cNvPr>
          <p:cNvCxnSpPr>
            <a:cxnSpLocks/>
          </p:cNvCxnSpPr>
          <p:nvPr/>
        </p:nvCxnSpPr>
        <p:spPr>
          <a:xfrm flipV="1">
            <a:off x="8012193" y="2827766"/>
            <a:ext cx="2275126" cy="265442"/>
          </a:xfrm>
          <a:prstGeom prst="line">
            <a:avLst/>
          </a:prstGeom>
          <a:ln>
            <a:solidFill>
              <a:srgbClr val="00B0F0"/>
            </a:solidFill>
            <a:prstDash val="solid"/>
            <a:tailEnd type="triangle"/>
          </a:ln>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D116530F-818B-4574-74B8-910CD9674C7A}"/>
              </a:ext>
            </a:extLst>
          </p:cNvPr>
          <p:cNvSpPr txBox="1"/>
          <p:nvPr/>
        </p:nvSpPr>
        <p:spPr>
          <a:xfrm>
            <a:off x="8875527" y="2645896"/>
            <a:ext cx="1889176" cy="276999"/>
          </a:xfrm>
          <a:prstGeom prst="rect">
            <a:avLst/>
          </a:prstGeom>
          <a:noFill/>
        </p:spPr>
        <p:txBody>
          <a:bodyPr wrap="square" rtlCol="0">
            <a:spAutoFit/>
          </a:bodyPr>
          <a:lstStyle/>
          <a:p>
            <a:r>
              <a:rPr lang="en-US" sz="1200" b="1" dirty="0" err="1">
                <a:solidFill>
                  <a:srgbClr val="00B0F0"/>
                </a:solidFill>
                <a:latin typeface="Times New Roman" panose="02020603050405020304" pitchFamily="18" charset="0"/>
                <a:cs typeface="Times New Roman" panose="02020603050405020304" pitchFamily="18" charset="0"/>
              </a:rPr>
              <a:t>v</a:t>
            </a:r>
            <a:r>
              <a:rPr lang="en-US" sz="1200" b="1" baseline="-25000" dirty="0" err="1">
                <a:solidFill>
                  <a:srgbClr val="00B0F0"/>
                </a:solidFill>
                <a:latin typeface="Times New Roman" panose="02020603050405020304" pitchFamily="18" charset="0"/>
                <a:cs typeface="Times New Roman" panose="02020603050405020304" pitchFamily="18" charset="0"/>
              </a:rPr>
              <a:t>body</a:t>
            </a:r>
            <a:endParaRPr lang="en-US" sz="1200" b="1" baseline="-25000" dirty="0">
              <a:solidFill>
                <a:srgbClr val="00B0F0"/>
              </a:solidFill>
              <a:latin typeface="Times New Roman" panose="02020603050405020304" pitchFamily="18" charset="0"/>
              <a:cs typeface="Times New Roman" panose="02020603050405020304" pitchFamily="18" charset="0"/>
            </a:endParaRPr>
          </a:p>
        </p:txBody>
      </p:sp>
      <p:sp>
        <p:nvSpPr>
          <p:cNvPr id="75" name="Arc 74">
            <a:extLst>
              <a:ext uri="{FF2B5EF4-FFF2-40B4-BE49-F238E27FC236}">
                <a16:creationId xmlns:a16="http://schemas.microsoft.com/office/drawing/2014/main" id="{0B39FF79-422F-3C41-24CD-8B4F3A85E906}"/>
              </a:ext>
            </a:extLst>
          </p:cNvPr>
          <p:cNvSpPr/>
          <p:nvPr/>
        </p:nvSpPr>
        <p:spPr>
          <a:xfrm rot="2664567">
            <a:off x="8113457" y="2755581"/>
            <a:ext cx="424912" cy="372338"/>
          </a:xfrm>
          <a:prstGeom prst="arc">
            <a:avLst>
              <a:gd name="adj1" fmla="val 16200000"/>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6" name="TextBox 75">
            <a:extLst>
              <a:ext uri="{FF2B5EF4-FFF2-40B4-BE49-F238E27FC236}">
                <a16:creationId xmlns:a16="http://schemas.microsoft.com/office/drawing/2014/main" id="{0AA21CCC-C3B3-27BC-0CEA-A68B6BC6B081}"/>
              </a:ext>
            </a:extLst>
          </p:cNvPr>
          <p:cNvSpPr txBox="1"/>
          <p:nvPr/>
        </p:nvSpPr>
        <p:spPr>
          <a:xfrm>
            <a:off x="8533151" y="2725610"/>
            <a:ext cx="507839" cy="276999"/>
          </a:xfrm>
          <a:prstGeom prst="rect">
            <a:avLst/>
          </a:prstGeom>
          <a:noFill/>
        </p:spPr>
        <p:txBody>
          <a:bodyPr wrap="square" rtlCol="0">
            <a:spAutoFit/>
          </a:bodyPr>
          <a:lstStyle/>
          <a:p>
            <a:r>
              <a:rPr lang="el-GR" sz="1200" dirty="0">
                <a:latin typeface="Calibri" panose="020F0502020204030204" pitchFamily="34" charset="0"/>
                <a:ea typeface="Calibri" panose="020F0502020204030204" pitchFamily="34" charset="0"/>
                <a:cs typeface="Calibri" panose="020F0502020204030204" pitchFamily="34" charset="0"/>
              </a:rPr>
              <a:t>α</a:t>
            </a:r>
            <a:endParaRPr lang="en-US" sz="1200" dirty="0"/>
          </a:p>
        </p:txBody>
      </p:sp>
      <p:cxnSp>
        <p:nvCxnSpPr>
          <p:cNvPr id="77" name="Straight Connector 76">
            <a:extLst>
              <a:ext uri="{FF2B5EF4-FFF2-40B4-BE49-F238E27FC236}">
                <a16:creationId xmlns:a16="http://schemas.microsoft.com/office/drawing/2014/main" id="{41530BC9-7864-5658-E9DD-CB9CD0FADF76}"/>
              </a:ext>
            </a:extLst>
          </p:cNvPr>
          <p:cNvCxnSpPr>
            <a:cxnSpLocks/>
          </p:cNvCxnSpPr>
          <p:nvPr/>
        </p:nvCxnSpPr>
        <p:spPr>
          <a:xfrm flipV="1">
            <a:off x="4741099" y="4128761"/>
            <a:ext cx="901650" cy="41005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78" name="Arc 77">
            <a:extLst>
              <a:ext uri="{FF2B5EF4-FFF2-40B4-BE49-F238E27FC236}">
                <a16:creationId xmlns:a16="http://schemas.microsoft.com/office/drawing/2014/main" id="{275C9921-B3AE-4205-58F2-0605C73B7ED5}"/>
              </a:ext>
            </a:extLst>
          </p:cNvPr>
          <p:cNvSpPr/>
          <p:nvPr/>
        </p:nvSpPr>
        <p:spPr>
          <a:xfrm rot="14386647">
            <a:off x="5085992" y="4049327"/>
            <a:ext cx="424912" cy="372338"/>
          </a:xfrm>
          <a:prstGeom prst="arc">
            <a:avLst>
              <a:gd name="adj1" fmla="val 15609676"/>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9" name="TextBox 78">
            <a:extLst>
              <a:ext uri="{FF2B5EF4-FFF2-40B4-BE49-F238E27FC236}">
                <a16:creationId xmlns:a16="http://schemas.microsoft.com/office/drawing/2014/main" id="{E6182BFC-BCC8-B551-6018-C8A992F00D8D}"/>
              </a:ext>
            </a:extLst>
          </p:cNvPr>
          <p:cNvSpPr txBox="1"/>
          <p:nvPr/>
        </p:nvSpPr>
        <p:spPr>
          <a:xfrm>
            <a:off x="4760272" y="4127782"/>
            <a:ext cx="535614" cy="276999"/>
          </a:xfrm>
          <a:prstGeom prst="rect">
            <a:avLst/>
          </a:prstGeom>
          <a:noFill/>
        </p:spPr>
        <p:txBody>
          <a:bodyPr wrap="square" rtlCol="0">
            <a:spAutoFit/>
          </a:bodyPr>
          <a:lstStyle/>
          <a:p>
            <a:r>
              <a:rPr lang="el-GR" sz="1200" dirty="0">
                <a:latin typeface="Calibri" panose="020F0502020204030204" pitchFamily="34" charset="0"/>
                <a:ea typeface="Calibri" panose="020F0502020204030204" pitchFamily="34" charset="0"/>
                <a:cs typeface="Calibri" panose="020F0502020204030204" pitchFamily="34" charset="0"/>
              </a:rPr>
              <a:t>Θ</a:t>
            </a:r>
            <a:r>
              <a:rPr lang="en-US" sz="1200" baseline="-25000" dirty="0">
                <a:latin typeface="Calibri" panose="020F0502020204030204" pitchFamily="34" charset="0"/>
                <a:ea typeface="Calibri" panose="020F0502020204030204" pitchFamily="34" charset="0"/>
                <a:cs typeface="Calibri" panose="020F0502020204030204" pitchFamily="34" charset="0"/>
              </a:rPr>
              <a:t>tail</a:t>
            </a:r>
            <a:endParaRPr lang="en-US" sz="1200" baseline="-25000" dirty="0"/>
          </a:p>
        </p:txBody>
      </p:sp>
      <p:cxnSp>
        <p:nvCxnSpPr>
          <p:cNvPr id="80" name="Straight Connector 79">
            <a:extLst>
              <a:ext uri="{FF2B5EF4-FFF2-40B4-BE49-F238E27FC236}">
                <a16:creationId xmlns:a16="http://schemas.microsoft.com/office/drawing/2014/main" id="{1FD63C8E-50D5-F78B-0B1B-137044A75944}"/>
              </a:ext>
            </a:extLst>
          </p:cNvPr>
          <p:cNvCxnSpPr>
            <a:cxnSpLocks/>
          </p:cNvCxnSpPr>
          <p:nvPr/>
        </p:nvCxnSpPr>
        <p:spPr>
          <a:xfrm flipV="1">
            <a:off x="5558804" y="3735764"/>
            <a:ext cx="53497" cy="403349"/>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11051134-6DB3-A74E-7EEC-902A6434BEF8}"/>
              </a:ext>
            </a:extLst>
          </p:cNvPr>
          <p:cNvCxnSpPr>
            <a:cxnSpLocks/>
          </p:cNvCxnSpPr>
          <p:nvPr/>
        </p:nvCxnSpPr>
        <p:spPr>
          <a:xfrm>
            <a:off x="5263742" y="4090800"/>
            <a:ext cx="937060" cy="74753"/>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82" name="TextBox 81">
            <a:extLst>
              <a:ext uri="{FF2B5EF4-FFF2-40B4-BE49-F238E27FC236}">
                <a16:creationId xmlns:a16="http://schemas.microsoft.com/office/drawing/2014/main" id="{9B324300-C11C-8C6A-1640-C6D54F95484F}"/>
              </a:ext>
            </a:extLst>
          </p:cNvPr>
          <p:cNvSpPr txBox="1"/>
          <p:nvPr/>
        </p:nvSpPr>
        <p:spPr>
          <a:xfrm>
            <a:off x="5241281" y="3789907"/>
            <a:ext cx="636010" cy="261610"/>
          </a:xfrm>
          <a:prstGeom prst="rect">
            <a:avLst/>
          </a:prstGeom>
          <a:noFill/>
        </p:spPr>
        <p:txBody>
          <a:bodyPr wrap="square" rtlCol="0">
            <a:spAutoFit/>
          </a:bodyPr>
          <a:lstStyle/>
          <a:p>
            <a:r>
              <a:rPr lang="en-US" sz="1100" b="1" dirty="0" err="1">
                <a:solidFill>
                  <a:srgbClr val="FF0000"/>
                </a:solidFill>
                <a:latin typeface="Times New Roman" panose="02020603050405020304" pitchFamily="18" charset="0"/>
                <a:cs typeface="Times New Roman" panose="02020603050405020304" pitchFamily="18" charset="0"/>
              </a:rPr>
              <a:t>y</a:t>
            </a:r>
            <a:r>
              <a:rPr lang="en-US" sz="1100" b="1" baseline="-25000" dirty="0" err="1">
                <a:solidFill>
                  <a:srgbClr val="FF0000"/>
                </a:solidFill>
                <a:latin typeface="Times New Roman" panose="02020603050405020304" pitchFamily="18" charset="0"/>
                <a:cs typeface="Times New Roman" panose="02020603050405020304" pitchFamily="18" charset="0"/>
              </a:rPr>
              <a:t>tail</a:t>
            </a:r>
            <a:endParaRPr lang="en-US" sz="1100" b="1" baseline="-25000" dirty="0">
              <a:solidFill>
                <a:srgbClr val="FF0000"/>
              </a:solidFill>
              <a:latin typeface="Times New Roman" panose="02020603050405020304" pitchFamily="18" charset="0"/>
              <a:cs typeface="Times New Roman" panose="02020603050405020304" pitchFamily="18" charset="0"/>
            </a:endParaRPr>
          </a:p>
        </p:txBody>
      </p:sp>
      <p:sp>
        <p:nvSpPr>
          <p:cNvPr id="83" name="TextBox 82">
            <a:extLst>
              <a:ext uri="{FF2B5EF4-FFF2-40B4-BE49-F238E27FC236}">
                <a16:creationId xmlns:a16="http://schemas.microsoft.com/office/drawing/2014/main" id="{E6608C62-4274-691D-1E42-04340808962A}"/>
              </a:ext>
            </a:extLst>
          </p:cNvPr>
          <p:cNvSpPr txBox="1"/>
          <p:nvPr/>
        </p:nvSpPr>
        <p:spPr>
          <a:xfrm>
            <a:off x="5735822" y="4120586"/>
            <a:ext cx="636010" cy="261610"/>
          </a:xfrm>
          <a:prstGeom prst="rect">
            <a:avLst/>
          </a:prstGeom>
          <a:noFill/>
        </p:spPr>
        <p:txBody>
          <a:bodyPr wrap="square" rtlCol="0">
            <a:spAutoFit/>
          </a:bodyPr>
          <a:lstStyle/>
          <a:p>
            <a:r>
              <a:rPr lang="en-US" sz="1100" b="1" dirty="0" err="1">
                <a:solidFill>
                  <a:srgbClr val="FF0000"/>
                </a:solidFill>
                <a:latin typeface="Times New Roman" panose="02020603050405020304" pitchFamily="18" charset="0"/>
                <a:cs typeface="Times New Roman" panose="02020603050405020304" pitchFamily="18" charset="0"/>
              </a:rPr>
              <a:t>x</a:t>
            </a:r>
            <a:r>
              <a:rPr lang="en-US" sz="1100" b="1" baseline="-25000" dirty="0" err="1">
                <a:solidFill>
                  <a:srgbClr val="FF0000"/>
                </a:solidFill>
                <a:latin typeface="Times New Roman" panose="02020603050405020304" pitchFamily="18" charset="0"/>
                <a:cs typeface="Times New Roman" panose="02020603050405020304" pitchFamily="18" charset="0"/>
              </a:rPr>
              <a:t>tail</a:t>
            </a:r>
            <a:endParaRPr lang="en-US" sz="1100" b="1" baseline="-25000" dirty="0">
              <a:solidFill>
                <a:srgbClr val="FF0000"/>
              </a:solidFill>
              <a:latin typeface="Times New Roman" panose="02020603050405020304" pitchFamily="18" charset="0"/>
              <a:cs typeface="Times New Roman" panose="02020603050405020304" pitchFamily="18" charset="0"/>
            </a:endParaRPr>
          </a:p>
        </p:txBody>
      </p:sp>
      <p:sp>
        <p:nvSpPr>
          <p:cNvPr id="84" name="Oval 83">
            <a:extLst>
              <a:ext uri="{FF2B5EF4-FFF2-40B4-BE49-F238E27FC236}">
                <a16:creationId xmlns:a16="http://schemas.microsoft.com/office/drawing/2014/main" id="{7B831C5A-AC62-5D8B-96FE-847756CE360C}"/>
              </a:ext>
            </a:extLst>
          </p:cNvPr>
          <p:cNvSpPr/>
          <p:nvPr/>
        </p:nvSpPr>
        <p:spPr>
          <a:xfrm>
            <a:off x="6713792" y="3539738"/>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52FFE7D-99A0-5E31-F790-6E83EEA8BA84}"/>
              </a:ext>
            </a:extLst>
          </p:cNvPr>
          <p:cNvSpPr/>
          <p:nvPr/>
        </p:nvSpPr>
        <p:spPr>
          <a:xfrm>
            <a:off x="5557323" y="4079064"/>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7C3C2165-BD8E-E62F-B98A-3A2259B1F068}"/>
              </a:ext>
            </a:extLst>
          </p:cNvPr>
          <p:cNvCxnSpPr>
            <a:cxnSpLocks/>
          </p:cNvCxnSpPr>
          <p:nvPr/>
        </p:nvCxnSpPr>
        <p:spPr>
          <a:xfrm flipV="1">
            <a:off x="5624472" y="3593088"/>
            <a:ext cx="1129738" cy="559746"/>
          </a:xfrm>
          <a:prstGeom prst="line">
            <a:avLst/>
          </a:prstGeom>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74D71FC2-6367-0CAA-2650-CE1616F94EEF}"/>
              </a:ext>
            </a:extLst>
          </p:cNvPr>
          <p:cNvSpPr txBox="1"/>
          <p:nvPr/>
        </p:nvSpPr>
        <p:spPr>
          <a:xfrm>
            <a:off x="5877291" y="3477083"/>
            <a:ext cx="882346" cy="276999"/>
          </a:xfrm>
          <a:prstGeom prst="rect">
            <a:avLst/>
          </a:prstGeom>
          <a:noFill/>
        </p:spPr>
        <p:txBody>
          <a:bodyPr wrap="square" rtlCol="0">
            <a:spAutoFit/>
          </a:bodyPr>
          <a:lstStyle/>
          <a:p>
            <a:r>
              <a:rPr lang="en-US" sz="1200" b="1" dirty="0" err="1">
                <a:solidFill>
                  <a:schemeClr val="tx2">
                    <a:lumMod val="90000"/>
                    <a:lumOff val="10000"/>
                  </a:schemeClr>
                </a:solidFill>
                <a:latin typeface="Times New Roman" panose="02020603050405020304" pitchFamily="18" charset="0"/>
                <a:cs typeface="Times New Roman" panose="02020603050405020304" pitchFamily="18" charset="0"/>
              </a:rPr>
              <a:t>r</a:t>
            </a:r>
            <a:r>
              <a:rPr lang="en-US" sz="1200" b="1" baseline="-25000" dirty="0" err="1">
                <a:solidFill>
                  <a:schemeClr val="tx2">
                    <a:lumMod val="90000"/>
                    <a:lumOff val="10000"/>
                  </a:schemeClr>
                </a:solidFill>
                <a:latin typeface="Times New Roman" panose="02020603050405020304" pitchFamily="18" charset="0"/>
                <a:cs typeface="Times New Roman" panose="02020603050405020304" pitchFamily="18" charset="0"/>
              </a:rPr>
              <a:t>tail</a:t>
            </a:r>
            <a:endParaRPr lang="en-US" sz="900" b="1" baseline="-25000"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3138C74A-4177-F235-C301-E9F11F85856E}"/>
              </a:ext>
            </a:extLst>
          </p:cNvPr>
          <p:cNvSpPr txBox="1"/>
          <p:nvPr/>
        </p:nvSpPr>
        <p:spPr>
          <a:xfrm>
            <a:off x="6612779" y="3134750"/>
            <a:ext cx="882346" cy="253916"/>
          </a:xfrm>
          <a:prstGeom prst="rect">
            <a:avLst/>
          </a:prstGeom>
          <a:noFill/>
        </p:spPr>
        <p:txBody>
          <a:bodyPr wrap="square" rtlCol="0">
            <a:spAutoFit/>
          </a:bodyPr>
          <a:lstStyle/>
          <a:p>
            <a:r>
              <a:rPr lang="en-US" sz="1050" b="1" dirty="0" err="1">
                <a:solidFill>
                  <a:schemeClr val="tx2">
                    <a:lumMod val="90000"/>
                    <a:lumOff val="10000"/>
                  </a:schemeClr>
                </a:solidFill>
                <a:latin typeface="Times New Roman" panose="02020603050405020304" pitchFamily="18" charset="0"/>
                <a:cs typeface="Times New Roman" panose="02020603050405020304" pitchFamily="18" charset="0"/>
              </a:rPr>
              <a:t>r</a:t>
            </a:r>
            <a:r>
              <a:rPr lang="en-US" sz="1050" b="1" baseline="-25000" dirty="0" err="1">
                <a:solidFill>
                  <a:schemeClr val="tx2">
                    <a:lumMod val="90000"/>
                    <a:lumOff val="10000"/>
                  </a:schemeClr>
                </a:solidFill>
                <a:latin typeface="Times New Roman" panose="02020603050405020304" pitchFamily="18" charset="0"/>
                <a:cs typeface="Times New Roman" panose="02020603050405020304" pitchFamily="18" charset="0"/>
              </a:rPr>
              <a:t>wing</a:t>
            </a:r>
            <a:endParaRPr lang="en-US" sz="1050" b="1" baseline="-25000"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cxnSp>
        <p:nvCxnSpPr>
          <p:cNvPr id="89" name="Straight Connector 88">
            <a:extLst>
              <a:ext uri="{FF2B5EF4-FFF2-40B4-BE49-F238E27FC236}">
                <a16:creationId xmlns:a16="http://schemas.microsoft.com/office/drawing/2014/main" id="{D394B6E3-9A52-6795-E57A-97863882E99B}"/>
              </a:ext>
            </a:extLst>
          </p:cNvPr>
          <p:cNvCxnSpPr>
            <a:cxnSpLocks/>
          </p:cNvCxnSpPr>
          <p:nvPr/>
        </p:nvCxnSpPr>
        <p:spPr>
          <a:xfrm flipV="1">
            <a:off x="6799618" y="3459981"/>
            <a:ext cx="232791" cy="116936"/>
          </a:xfrm>
          <a:prstGeom prst="line">
            <a:avLst/>
          </a:prstGeom>
        </p:spPr>
        <p:style>
          <a:lnRef idx="2">
            <a:schemeClr val="accent1"/>
          </a:lnRef>
          <a:fillRef idx="0">
            <a:schemeClr val="accent1"/>
          </a:fillRef>
          <a:effectRef idx="1">
            <a:schemeClr val="accent1"/>
          </a:effectRef>
          <a:fontRef idx="minor">
            <a:schemeClr val="tx1"/>
          </a:fontRef>
        </p:style>
      </p:cxnSp>
      <p:sp>
        <p:nvSpPr>
          <p:cNvPr id="90" name="Arc 89">
            <a:extLst>
              <a:ext uri="{FF2B5EF4-FFF2-40B4-BE49-F238E27FC236}">
                <a16:creationId xmlns:a16="http://schemas.microsoft.com/office/drawing/2014/main" id="{7C32B68A-85E3-ED9A-1ECC-41AF8294414C}"/>
              </a:ext>
            </a:extLst>
          </p:cNvPr>
          <p:cNvSpPr/>
          <p:nvPr/>
        </p:nvSpPr>
        <p:spPr>
          <a:xfrm>
            <a:off x="6492875" y="3364486"/>
            <a:ext cx="527784" cy="475791"/>
          </a:xfrm>
          <a:prstGeom prst="arc">
            <a:avLst>
              <a:gd name="adj1" fmla="val 13592752"/>
              <a:gd name="adj2" fmla="val 10883846"/>
            </a:avLst>
          </a:prstGeom>
          <a:ln>
            <a:head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1" name="Slide Number Placeholder 90">
            <a:extLst>
              <a:ext uri="{FF2B5EF4-FFF2-40B4-BE49-F238E27FC236}">
                <a16:creationId xmlns:a16="http://schemas.microsoft.com/office/drawing/2014/main" id="{0FE655AA-031E-1555-0702-EFE83DDCBFB0}"/>
              </a:ext>
            </a:extLst>
          </p:cNvPr>
          <p:cNvSpPr>
            <a:spLocks noGrp="1"/>
          </p:cNvSpPr>
          <p:nvPr>
            <p:ph type="sldNum" sz="quarter" idx="12"/>
          </p:nvPr>
        </p:nvSpPr>
        <p:spPr/>
        <p:txBody>
          <a:bodyPr/>
          <a:lstStyle/>
          <a:p>
            <a:fld id="{ED37F4AC-6131-401B-9C0F-D6C4A4AE0949}" type="slidenum">
              <a:rPr lang="en-US" smtClean="0"/>
              <a:t>12</a:t>
            </a:fld>
            <a:endParaRPr lang="en-US"/>
          </a:p>
        </p:txBody>
      </p:sp>
      <p:graphicFrame>
        <p:nvGraphicFramePr>
          <p:cNvPr id="4" name="Diagram 3">
            <a:extLst>
              <a:ext uri="{FF2B5EF4-FFF2-40B4-BE49-F238E27FC236}">
                <a16:creationId xmlns:a16="http://schemas.microsoft.com/office/drawing/2014/main" id="{9A247EA6-1276-980C-9A9B-DF50AAFF3179}"/>
              </a:ext>
            </a:extLst>
          </p:cNvPr>
          <p:cNvGraphicFramePr/>
          <p:nvPr>
            <p:extLst>
              <p:ext uri="{D42A27DB-BD31-4B8C-83A1-F6EECF244321}">
                <p14:modId xmlns:p14="http://schemas.microsoft.com/office/powerpoint/2010/main" val="3042629063"/>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6223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2E62-A039-A368-E444-14688318F833}"/>
              </a:ext>
            </a:extLst>
          </p:cNvPr>
          <p:cNvSpPr>
            <a:spLocks noGrp="1"/>
          </p:cNvSpPr>
          <p:nvPr>
            <p:ph type="title"/>
          </p:nvPr>
        </p:nvSpPr>
        <p:spPr/>
        <p:txBody>
          <a:bodyPr/>
          <a:lstStyle/>
          <a:p>
            <a:r>
              <a:rPr lang="en-US" dirty="0"/>
              <a:t>Different Reference Frames Used</a:t>
            </a:r>
          </a:p>
        </p:txBody>
      </p:sp>
      <p:sp>
        <p:nvSpPr>
          <p:cNvPr id="3" name="Content Placeholder 2">
            <a:extLst>
              <a:ext uri="{FF2B5EF4-FFF2-40B4-BE49-F238E27FC236}">
                <a16:creationId xmlns:a16="http://schemas.microsoft.com/office/drawing/2014/main" id="{E89BDB6A-0B00-2214-E274-5A17F98662D0}"/>
              </a:ext>
            </a:extLst>
          </p:cNvPr>
          <p:cNvSpPr>
            <a:spLocks noGrp="1"/>
          </p:cNvSpPr>
          <p:nvPr>
            <p:ph idx="1"/>
          </p:nvPr>
        </p:nvSpPr>
        <p:spPr/>
        <p:txBody>
          <a:bodyPr/>
          <a:lstStyle/>
          <a:p>
            <a:pPr marL="457200" indent="-457200">
              <a:buFont typeface="+mj-lt"/>
              <a:buAutoNum type="arabicPeriod"/>
            </a:pPr>
            <a:r>
              <a:rPr lang="en-US" b="1" dirty="0"/>
              <a:t>Global Frame</a:t>
            </a:r>
          </a:p>
          <a:p>
            <a:pPr marL="457200" indent="-457200">
              <a:buFont typeface="+mj-lt"/>
              <a:buAutoNum type="arabicPeriod"/>
            </a:pPr>
            <a:r>
              <a:rPr lang="en-US" dirty="0"/>
              <a:t>Body Frame</a:t>
            </a:r>
          </a:p>
          <a:p>
            <a:pPr marL="457200" indent="-457200">
              <a:buFont typeface="+mj-lt"/>
              <a:buAutoNum type="arabicPeriod"/>
            </a:pPr>
            <a:r>
              <a:rPr lang="en-US" dirty="0"/>
              <a:t>Wing Frame</a:t>
            </a:r>
          </a:p>
          <a:p>
            <a:pPr marL="457200" indent="-457200">
              <a:buFont typeface="+mj-lt"/>
              <a:buAutoNum type="arabicPeriod"/>
            </a:pPr>
            <a:r>
              <a:rPr lang="en-US" dirty="0"/>
              <a:t>Stability Frame</a:t>
            </a:r>
          </a:p>
          <a:p>
            <a:pPr marL="457200" indent="-457200">
              <a:buFont typeface="+mj-lt"/>
              <a:buAutoNum type="arabicPeriod"/>
            </a:pPr>
            <a:r>
              <a:rPr lang="en-US" dirty="0"/>
              <a:t>Tail Frame</a:t>
            </a:r>
          </a:p>
        </p:txBody>
      </p:sp>
      <p:grpSp>
        <p:nvGrpSpPr>
          <p:cNvPr id="30" name="Group 29">
            <a:extLst>
              <a:ext uri="{FF2B5EF4-FFF2-40B4-BE49-F238E27FC236}">
                <a16:creationId xmlns:a16="http://schemas.microsoft.com/office/drawing/2014/main" id="{DC5D3F5A-08BC-C0AC-F095-BD5209BB06B7}"/>
              </a:ext>
            </a:extLst>
          </p:cNvPr>
          <p:cNvGrpSpPr/>
          <p:nvPr/>
        </p:nvGrpSpPr>
        <p:grpSpPr>
          <a:xfrm>
            <a:off x="3920851" y="1967984"/>
            <a:ext cx="7037661" cy="4304229"/>
            <a:chOff x="3920852" y="1967984"/>
            <a:chExt cx="5790844" cy="3589717"/>
          </a:xfrm>
        </p:grpSpPr>
        <p:sp>
          <p:nvSpPr>
            <p:cNvPr id="4" name="Rectangle 3">
              <a:extLst>
                <a:ext uri="{FF2B5EF4-FFF2-40B4-BE49-F238E27FC236}">
                  <a16:creationId xmlns:a16="http://schemas.microsoft.com/office/drawing/2014/main" id="{FCBAE87A-BF69-950D-DF49-7EC7A855EFF3}"/>
                </a:ext>
              </a:extLst>
            </p:cNvPr>
            <p:cNvSpPr/>
            <p:nvPr/>
          </p:nvSpPr>
          <p:spPr>
            <a:xfrm rot="16521922">
              <a:off x="5833806" y="3487635"/>
              <a:ext cx="66400" cy="7540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F4FF216-2F3C-9DC7-8536-F35FD128470F}"/>
                </a:ext>
              </a:extLst>
            </p:cNvPr>
            <p:cNvCxnSpPr>
              <a:cxnSpLocks/>
            </p:cNvCxnSpPr>
            <p:nvPr/>
          </p:nvCxnSpPr>
          <p:spPr>
            <a:xfrm flipV="1">
              <a:off x="4960724" y="2152650"/>
              <a:ext cx="0" cy="3405051"/>
            </a:xfrm>
            <a:prstGeom prst="straightConnector1">
              <a:avLst/>
            </a:prstGeom>
            <a:ln w="38100">
              <a:tailEnd type="triangle" w="lg" len="lg"/>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4CB203F6-2FC0-BBF3-3662-EB8A3AF09145}"/>
                </a:ext>
              </a:extLst>
            </p:cNvPr>
            <p:cNvCxnSpPr>
              <a:cxnSpLocks/>
            </p:cNvCxnSpPr>
            <p:nvPr/>
          </p:nvCxnSpPr>
          <p:spPr>
            <a:xfrm>
              <a:off x="3920852" y="4749122"/>
              <a:ext cx="5486400" cy="0"/>
            </a:xfrm>
            <a:prstGeom prst="straightConnector1">
              <a:avLst/>
            </a:prstGeom>
            <a:ln w="38100">
              <a:headEnd w="med" len="med"/>
              <a:tailEnd type="triangle" w="lg" len="lg"/>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D3488573-766A-1E37-A9B6-83533A479F30}"/>
                </a:ext>
              </a:extLst>
            </p:cNvPr>
            <p:cNvSpPr txBox="1"/>
            <p:nvPr/>
          </p:nvSpPr>
          <p:spPr>
            <a:xfrm>
              <a:off x="4979087" y="1967984"/>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y</a:t>
              </a:r>
            </a:p>
          </p:txBody>
        </p:sp>
        <p:sp>
          <p:nvSpPr>
            <p:cNvPr id="8" name="TextBox 7">
              <a:extLst>
                <a:ext uri="{FF2B5EF4-FFF2-40B4-BE49-F238E27FC236}">
                  <a16:creationId xmlns:a16="http://schemas.microsoft.com/office/drawing/2014/main" id="{BC915539-9898-5DF0-2388-923268D44725}"/>
                </a:ext>
              </a:extLst>
            </p:cNvPr>
            <p:cNvSpPr txBox="1"/>
            <p:nvPr/>
          </p:nvSpPr>
          <p:spPr>
            <a:xfrm>
              <a:off x="9248775" y="4337212"/>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x</a:t>
              </a:r>
            </a:p>
          </p:txBody>
        </p:sp>
        <p:sp>
          <p:nvSpPr>
            <p:cNvPr id="9" name="TextBox 8">
              <a:extLst>
                <a:ext uri="{FF2B5EF4-FFF2-40B4-BE49-F238E27FC236}">
                  <a16:creationId xmlns:a16="http://schemas.microsoft.com/office/drawing/2014/main" id="{10897C97-B3A5-5653-C390-135A5D93D574}"/>
                </a:ext>
              </a:extLst>
            </p:cNvPr>
            <p:cNvSpPr txBox="1"/>
            <p:nvPr/>
          </p:nvSpPr>
          <p:spPr>
            <a:xfrm>
              <a:off x="4538115" y="4726296"/>
              <a:ext cx="51386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a:t>
              </a:r>
            </a:p>
          </p:txBody>
        </p:sp>
        <p:grpSp>
          <p:nvGrpSpPr>
            <p:cNvPr id="10" name="Group 9">
              <a:extLst>
                <a:ext uri="{FF2B5EF4-FFF2-40B4-BE49-F238E27FC236}">
                  <a16:creationId xmlns:a16="http://schemas.microsoft.com/office/drawing/2014/main" id="{895A04AB-44B2-DFB0-F44A-37C8DF68FE15}"/>
                </a:ext>
              </a:extLst>
            </p:cNvPr>
            <p:cNvGrpSpPr/>
            <p:nvPr/>
          </p:nvGrpSpPr>
          <p:grpSpPr>
            <a:xfrm>
              <a:off x="5592131" y="2484311"/>
              <a:ext cx="3777402" cy="1608355"/>
              <a:chOff x="2319301" y="1638187"/>
              <a:chExt cx="2303772" cy="1239194"/>
            </a:xfrm>
          </p:grpSpPr>
          <p:sp>
            <p:nvSpPr>
              <p:cNvPr id="11" name="Oval 10">
                <a:extLst>
                  <a:ext uri="{FF2B5EF4-FFF2-40B4-BE49-F238E27FC236}">
                    <a16:creationId xmlns:a16="http://schemas.microsoft.com/office/drawing/2014/main" id="{EDA1B56F-3040-C10D-36AD-76A1F5685BED}"/>
                  </a:ext>
                </a:extLst>
              </p:cNvPr>
              <p:cNvSpPr/>
              <p:nvPr/>
            </p:nvSpPr>
            <p:spPr>
              <a:xfrm rot="20100000">
                <a:off x="2514603" y="2203059"/>
                <a:ext cx="1604445" cy="23890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66C2923D-F359-AA22-D642-12C48664B258}"/>
                  </a:ext>
                </a:extLst>
              </p:cNvPr>
              <p:cNvCxnSpPr>
                <a:cxnSpLocks/>
              </p:cNvCxnSpPr>
              <p:nvPr/>
            </p:nvCxnSpPr>
            <p:spPr>
              <a:xfrm flipH="1" flipV="1">
                <a:off x="2585825" y="2359485"/>
                <a:ext cx="6793" cy="3603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25D92681-DC38-BEA4-D6D4-A42C3352A569}"/>
                  </a:ext>
                </a:extLst>
              </p:cNvPr>
              <p:cNvSpPr txBox="1"/>
              <p:nvPr/>
            </p:nvSpPr>
            <p:spPr>
              <a:xfrm>
                <a:off x="3304306" y="2544046"/>
                <a:ext cx="1152176" cy="217546"/>
              </a:xfrm>
              <a:prstGeom prst="rect">
                <a:avLst/>
              </a:prstGeom>
              <a:noFill/>
            </p:spPr>
            <p:txBody>
              <a:bodyPr wrap="square" rtlCol="0">
                <a:spAutoFit/>
              </a:bodyPr>
              <a:lstStyle/>
              <a:p>
                <a:r>
                  <a:rPr lang="en-US" sz="1600" b="1" dirty="0" err="1">
                    <a:latin typeface="Times New Roman" panose="02020603050405020304" pitchFamily="18" charset="0"/>
                    <a:cs typeface="Times New Roman" panose="02020603050405020304" pitchFamily="18" charset="0"/>
                  </a:rPr>
                  <a:t>F</a:t>
                </a:r>
                <a:r>
                  <a:rPr lang="en-US" sz="1600" b="1" baseline="-25000" dirty="0" err="1">
                    <a:latin typeface="Times New Roman" panose="02020603050405020304" pitchFamily="18" charset="0"/>
                    <a:cs typeface="Times New Roman" panose="02020603050405020304" pitchFamily="18" charset="0"/>
                  </a:rPr>
                  <a:t>Gravity</a:t>
                </a:r>
                <a:endParaRPr lang="en-US" sz="1600" b="1" baseline="-25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6F2A29F2-BB91-0C36-2AB2-97E9B4DBFF3A}"/>
                  </a:ext>
                </a:extLst>
              </p:cNvPr>
              <p:cNvSpPr txBox="1"/>
              <p:nvPr/>
            </p:nvSpPr>
            <p:spPr>
              <a:xfrm>
                <a:off x="2938426" y="2659836"/>
                <a:ext cx="347993" cy="217545"/>
              </a:xfrm>
              <a:prstGeom prst="rect">
                <a:avLst/>
              </a:prstGeom>
              <a:noFill/>
            </p:spPr>
            <p:txBody>
              <a:bodyPr wrap="square" rtlCol="0">
                <a:spAutoFit/>
              </a:bodyPr>
              <a:lstStyle/>
              <a:p>
                <a:r>
                  <a:rPr lang="en-US" sz="1600" b="1" dirty="0" err="1">
                    <a:latin typeface="Times New Roman" panose="02020603050405020304" pitchFamily="18" charset="0"/>
                    <a:cs typeface="Times New Roman" panose="02020603050405020304" pitchFamily="18" charset="0"/>
                  </a:rPr>
                  <a:t>F</a:t>
                </a:r>
                <a:r>
                  <a:rPr lang="en-US" sz="1600" b="1" baseline="-25000" dirty="0" err="1">
                    <a:latin typeface="Times New Roman" panose="02020603050405020304" pitchFamily="18" charset="0"/>
                    <a:cs typeface="Times New Roman" panose="02020603050405020304" pitchFamily="18" charset="0"/>
                  </a:rPr>
                  <a:t>Tail</a:t>
                </a:r>
                <a:r>
                  <a:rPr lang="en-US" sz="1600" b="1" baseline="-25000" dirty="0">
                    <a:latin typeface="Times New Roman" panose="02020603050405020304" pitchFamily="18" charset="0"/>
                    <a:cs typeface="Times New Roman" panose="02020603050405020304" pitchFamily="18" charset="0"/>
                  </a:rPr>
                  <a:t>-x</a:t>
                </a:r>
              </a:p>
            </p:txBody>
          </p:sp>
          <p:cxnSp>
            <p:nvCxnSpPr>
              <p:cNvPr id="15" name="Straight Arrow Connector 14">
                <a:extLst>
                  <a:ext uri="{FF2B5EF4-FFF2-40B4-BE49-F238E27FC236}">
                    <a16:creationId xmlns:a16="http://schemas.microsoft.com/office/drawing/2014/main" id="{300FC679-4202-9E68-8164-5985A0B3BAEB}"/>
                  </a:ext>
                </a:extLst>
              </p:cNvPr>
              <p:cNvCxnSpPr>
                <a:cxnSpLocks/>
              </p:cNvCxnSpPr>
              <p:nvPr/>
            </p:nvCxnSpPr>
            <p:spPr>
              <a:xfrm>
                <a:off x="3291134" y="2300378"/>
                <a:ext cx="0" cy="5405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5E13EE22-AD9A-A064-2CC9-6F41EFCD30C1}"/>
                  </a:ext>
                </a:extLst>
              </p:cNvPr>
              <p:cNvSpPr txBox="1"/>
              <p:nvPr/>
            </p:nvSpPr>
            <p:spPr>
              <a:xfrm>
                <a:off x="2319301" y="2179987"/>
                <a:ext cx="440085" cy="217546"/>
              </a:xfrm>
              <a:prstGeom prst="rect">
                <a:avLst/>
              </a:prstGeom>
              <a:noFill/>
            </p:spPr>
            <p:txBody>
              <a:bodyPr wrap="square" rtlCol="0">
                <a:spAutoFit/>
              </a:bodyPr>
              <a:lstStyle/>
              <a:p>
                <a:r>
                  <a:rPr lang="en-US" sz="1600" b="1" dirty="0" err="1">
                    <a:latin typeface="Times New Roman" panose="02020603050405020304" pitchFamily="18" charset="0"/>
                    <a:cs typeface="Times New Roman" panose="02020603050405020304" pitchFamily="18" charset="0"/>
                  </a:rPr>
                  <a:t>F</a:t>
                </a:r>
                <a:r>
                  <a:rPr lang="en-US" sz="1600" b="1" baseline="-25000" dirty="0" err="1">
                    <a:latin typeface="Times New Roman" panose="02020603050405020304" pitchFamily="18" charset="0"/>
                    <a:cs typeface="Times New Roman" panose="02020603050405020304" pitchFamily="18" charset="0"/>
                  </a:rPr>
                  <a:t>Tail</a:t>
                </a:r>
                <a:r>
                  <a:rPr lang="en-US" sz="1600" b="1" baseline="-25000" dirty="0">
                    <a:latin typeface="Times New Roman" panose="02020603050405020304" pitchFamily="18" charset="0"/>
                    <a:cs typeface="Times New Roman" panose="02020603050405020304" pitchFamily="18" charset="0"/>
                  </a:rPr>
                  <a:t>-y</a:t>
                </a:r>
                <a:endParaRPr lang="en-US" sz="1100" b="1" baseline="-25000" dirty="0">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0EAF32EA-F75F-6E0B-A625-5B27D2220F24}"/>
                  </a:ext>
                </a:extLst>
              </p:cNvPr>
              <p:cNvCxnSpPr>
                <a:cxnSpLocks/>
              </p:cNvCxnSpPr>
              <p:nvPr/>
            </p:nvCxnSpPr>
            <p:spPr>
              <a:xfrm flipH="1" flipV="1">
                <a:off x="3449432" y="1638187"/>
                <a:ext cx="5433" cy="5704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F5142C34-A8B3-2C7E-40FF-29B54A1EB4E7}"/>
                  </a:ext>
                </a:extLst>
              </p:cNvPr>
              <p:cNvCxnSpPr>
                <a:cxnSpLocks/>
              </p:cNvCxnSpPr>
              <p:nvPr/>
            </p:nvCxnSpPr>
            <p:spPr>
              <a:xfrm flipV="1">
                <a:off x="3449432" y="2195894"/>
                <a:ext cx="427719" cy="148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AA4B5F96-A634-9B2C-7BAD-10AD5DD22294}"/>
                  </a:ext>
                </a:extLst>
              </p:cNvPr>
              <p:cNvSpPr txBox="1"/>
              <p:nvPr/>
            </p:nvSpPr>
            <p:spPr>
              <a:xfrm>
                <a:off x="3470897" y="1651414"/>
                <a:ext cx="1152176" cy="217546"/>
              </a:xfrm>
              <a:prstGeom prst="rect">
                <a:avLst/>
              </a:prstGeom>
              <a:noFill/>
            </p:spPr>
            <p:txBody>
              <a:bodyPr wrap="square" rtlCol="0">
                <a:spAutoFit/>
              </a:bodyPr>
              <a:lstStyle/>
              <a:p>
                <a:r>
                  <a:rPr lang="en-US" sz="1600" b="1" dirty="0" err="1">
                    <a:latin typeface="Times New Roman" panose="02020603050405020304" pitchFamily="18" charset="0"/>
                    <a:cs typeface="Times New Roman" panose="02020603050405020304" pitchFamily="18" charset="0"/>
                  </a:rPr>
                  <a:t>F</a:t>
                </a:r>
                <a:r>
                  <a:rPr lang="en-US" sz="1600" b="1" baseline="-25000" dirty="0" err="1">
                    <a:latin typeface="Times New Roman" panose="02020603050405020304" pitchFamily="18" charset="0"/>
                    <a:cs typeface="Times New Roman" panose="02020603050405020304" pitchFamily="18" charset="0"/>
                  </a:rPr>
                  <a:t>Wing</a:t>
                </a:r>
                <a:r>
                  <a:rPr lang="en-US" sz="1600" b="1" baseline="-25000" dirty="0">
                    <a:latin typeface="Times New Roman" panose="02020603050405020304" pitchFamily="18" charset="0"/>
                    <a:cs typeface="Times New Roman" panose="02020603050405020304" pitchFamily="18" charset="0"/>
                  </a:rPr>
                  <a:t>-y</a:t>
                </a:r>
              </a:p>
            </p:txBody>
          </p:sp>
          <p:cxnSp>
            <p:nvCxnSpPr>
              <p:cNvPr id="20" name="Straight Arrow Connector 19">
                <a:extLst>
                  <a:ext uri="{FF2B5EF4-FFF2-40B4-BE49-F238E27FC236}">
                    <a16:creationId xmlns:a16="http://schemas.microsoft.com/office/drawing/2014/main" id="{956D1D5B-35F8-3FCF-DBE6-D4CD6DD43946}"/>
                  </a:ext>
                </a:extLst>
              </p:cNvPr>
              <p:cNvCxnSpPr>
                <a:cxnSpLocks/>
              </p:cNvCxnSpPr>
              <p:nvPr/>
            </p:nvCxnSpPr>
            <p:spPr>
              <a:xfrm flipV="1">
                <a:off x="2607658" y="2695365"/>
                <a:ext cx="373581" cy="192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21" name="Oval 20">
              <a:extLst>
                <a:ext uri="{FF2B5EF4-FFF2-40B4-BE49-F238E27FC236}">
                  <a16:creationId xmlns:a16="http://schemas.microsoft.com/office/drawing/2014/main" id="{3F03734D-4B19-1C22-CB53-82663D79241B}"/>
                </a:ext>
              </a:extLst>
            </p:cNvPr>
            <p:cNvSpPr/>
            <p:nvPr/>
          </p:nvSpPr>
          <p:spPr>
            <a:xfrm>
              <a:off x="7126542" y="3298438"/>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8C8FAB1-FE2B-854D-CC17-CB0D2E44925D}"/>
                </a:ext>
              </a:extLst>
            </p:cNvPr>
            <p:cNvSpPr/>
            <p:nvPr/>
          </p:nvSpPr>
          <p:spPr>
            <a:xfrm>
              <a:off x="5970073" y="3837764"/>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CCC82E7A-9CBB-EE02-375B-40A3296FC270}"/>
                </a:ext>
              </a:extLst>
            </p:cNvPr>
            <p:cNvCxnSpPr>
              <a:cxnSpLocks/>
            </p:cNvCxnSpPr>
            <p:nvPr/>
          </p:nvCxnSpPr>
          <p:spPr>
            <a:xfrm flipV="1">
              <a:off x="6013352" y="3364320"/>
              <a:ext cx="1129738" cy="559746"/>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F0F9DD7D-E544-9A13-6F36-F9AD9433C299}"/>
                </a:ext>
              </a:extLst>
            </p:cNvPr>
            <p:cNvSpPr txBox="1"/>
            <p:nvPr/>
          </p:nvSpPr>
          <p:spPr>
            <a:xfrm>
              <a:off x="6495136" y="3140238"/>
              <a:ext cx="882346" cy="308022"/>
            </a:xfrm>
            <a:prstGeom prst="rect">
              <a:avLst/>
            </a:prstGeom>
            <a:noFill/>
          </p:spPr>
          <p:txBody>
            <a:bodyPr wrap="square" rtlCol="0">
              <a:spAutoFit/>
            </a:bodyPr>
            <a:lstStyle/>
            <a:p>
              <a:r>
                <a:rPr lang="en-US" b="1" dirty="0" err="1">
                  <a:solidFill>
                    <a:schemeClr val="tx2">
                      <a:lumMod val="90000"/>
                      <a:lumOff val="10000"/>
                    </a:schemeClr>
                  </a:solidFill>
                  <a:latin typeface="Times New Roman" panose="02020603050405020304" pitchFamily="18" charset="0"/>
                  <a:cs typeface="Times New Roman" panose="02020603050405020304" pitchFamily="18" charset="0"/>
                </a:rPr>
                <a:t>r</a:t>
              </a:r>
              <a:r>
                <a:rPr lang="en-US" b="1" baseline="-25000" dirty="0" err="1">
                  <a:solidFill>
                    <a:schemeClr val="tx2">
                      <a:lumMod val="90000"/>
                      <a:lumOff val="10000"/>
                    </a:schemeClr>
                  </a:solidFill>
                  <a:latin typeface="Times New Roman" panose="02020603050405020304" pitchFamily="18" charset="0"/>
                  <a:cs typeface="Times New Roman" panose="02020603050405020304" pitchFamily="18" charset="0"/>
                </a:rPr>
                <a:t>tail</a:t>
              </a:r>
              <a:endParaRPr lang="en-US" sz="900" b="1" baseline="-25000"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F72F88DD-E0FE-37D3-5159-ACD486ED8089}"/>
                </a:ext>
              </a:extLst>
            </p:cNvPr>
            <p:cNvSpPr txBox="1"/>
            <p:nvPr/>
          </p:nvSpPr>
          <p:spPr>
            <a:xfrm>
              <a:off x="7025529" y="2893450"/>
              <a:ext cx="882346" cy="282353"/>
            </a:xfrm>
            <a:prstGeom prst="rect">
              <a:avLst/>
            </a:prstGeom>
            <a:noFill/>
          </p:spPr>
          <p:txBody>
            <a:bodyPr wrap="square" rtlCol="0">
              <a:spAutoFit/>
            </a:bodyPr>
            <a:lstStyle/>
            <a:p>
              <a:r>
                <a:rPr lang="en-US" sz="1600" b="1" dirty="0" err="1">
                  <a:solidFill>
                    <a:schemeClr val="tx2">
                      <a:lumMod val="90000"/>
                      <a:lumOff val="10000"/>
                    </a:schemeClr>
                  </a:solidFill>
                  <a:latin typeface="Times New Roman" panose="02020603050405020304" pitchFamily="18" charset="0"/>
                  <a:cs typeface="Times New Roman" panose="02020603050405020304" pitchFamily="18" charset="0"/>
                </a:rPr>
                <a:t>r</a:t>
              </a:r>
              <a:r>
                <a:rPr lang="en-US" sz="1600" b="1" baseline="-25000" dirty="0" err="1">
                  <a:solidFill>
                    <a:schemeClr val="tx2">
                      <a:lumMod val="90000"/>
                      <a:lumOff val="10000"/>
                    </a:schemeClr>
                  </a:solidFill>
                  <a:latin typeface="Times New Roman" panose="02020603050405020304" pitchFamily="18" charset="0"/>
                  <a:cs typeface="Times New Roman" panose="02020603050405020304" pitchFamily="18" charset="0"/>
                </a:rPr>
                <a:t>wing</a:t>
              </a:r>
              <a:endParaRPr lang="en-US" sz="1050" b="1" baseline="-25000"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cxnSp>
          <p:nvCxnSpPr>
            <p:cNvPr id="26" name="Straight Connector 25">
              <a:extLst>
                <a:ext uri="{FF2B5EF4-FFF2-40B4-BE49-F238E27FC236}">
                  <a16:creationId xmlns:a16="http://schemas.microsoft.com/office/drawing/2014/main" id="{BC221E18-8B5D-45B3-393B-AA61BE9E78A7}"/>
                </a:ext>
              </a:extLst>
            </p:cNvPr>
            <p:cNvCxnSpPr>
              <a:cxnSpLocks/>
            </p:cNvCxnSpPr>
            <p:nvPr/>
          </p:nvCxnSpPr>
          <p:spPr>
            <a:xfrm flipV="1">
              <a:off x="7212368" y="3218681"/>
              <a:ext cx="232791" cy="116936"/>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EBF9D34A-86C5-E40E-9102-CFD0E7A0EA29}"/>
                </a:ext>
              </a:extLst>
            </p:cNvPr>
            <p:cNvSpPr txBox="1"/>
            <p:nvPr/>
          </p:nvSpPr>
          <p:spPr>
            <a:xfrm>
              <a:off x="7822520" y="3224712"/>
              <a:ext cx="1889176" cy="282353"/>
            </a:xfrm>
            <a:prstGeom prst="rect">
              <a:avLst/>
            </a:prstGeom>
            <a:noFill/>
          </p:spPr>
          <p:txBody>
            <a:bodyPr wrap="square" rtlCol="0">
              <a:spAutoFit/>
            </a:bodyPr>
            <a:lstStyle/>
            <a:p>
              <a:r>
                <a:rPr lang="en-US" sz="1600" b="1" dirty="0" err="1">
                  <a:latin typeface="Times New Roman" panose="02020603050405020304" pitchFamily="18" charset="0"/>
                  <a:cs typeface="Times New Roman" panose="02020603050405020304" pitchFamily="18" charset="0"/>
                </a:rPr>
                <a:t>F</a:t>
              </a:r>
              <a:r>
                <a:rPr lang="en-US" sz="1600" b="1" baseline="-25000" dirty="0" err="1">
                  <a:latin typeface="Times New Roman" panose="02020603050405020304" pitchFamily="18" charset="0"/>
                  <a:cs typeface="Times New Roman" panose="02020603050405020304" pitchFamily="18" charset="0"/>
                </a:rPr>
                <a:t>Wing</a:t>
              </a:r>
              <a:r>
                <a:rPr lang="en-US" sz="1600" b="1" baseline="-25000" dirty="0">
                  <a:latin typeface="Times New Roman" panose="02020603050405020304" pitchFamily="18" charset="0"/>
                  <a:cs typeface="Times New Roman" panose="02020603050405020304" pitchFamily="18" charset="0"/>
                </a:rPr>
                <a:t>-x</a:t>
              </a:r>
            </a:p>
          </p:txBody>
        </p:sp>
      </p:grpSp>
      <p:sp>
        <p:nvSpPr>
          <p:cNvPr id="28" name="Slide Number Placeholder 27">
            <a:extLst>
              <a:ext uri="{FF2B5EF4-FFF2-40B4-BE49-F238E27FC236}">
                <a16:creationId xmlns:a16="http://schemas.microsoft.com/office/drawing/2014/main" id="{133DCC61-96F2-4C24-277A-9AC023A36C25}"/>
              </a:ext>
            </a:extLst>
          </p:cNvPr>
          <p:cNvSpPr>
            <a:spLocks noGrp="1"/>
          </p:cNvSpPr>
          <p:nvPr>
            <p:ph type="sldNum" sz="quarter" idx="12"/>
          </p:nvPr>
        </p:nvSpPr>
        <p:spPr/>
        <p:txBody>
          <a:bodyPr/>
          <a:lstStyle/>
          <a:p>
            <a:fld id="{ED37F4AC-6131-401B-9C0F-D6C4A4AE0949}" type="slidenum">
              <a:rPr lang="en-US" smtClean="0"/>
              <a:t>13</a:t>
            </a:fld>
            <a:endParaRPr lang="en-US"/>
          </a:p>
        </p:txBody>
      </p:sp>
      <p:graphicFrame>
        <p:nvGraphicFramePr>
          <p:cNvPr id="29" name="Diagram 28">
            <a:extLst>
              <a:ext uri="{FF2B5EF4-FFF2-40B4-BE49-F238E27FC236}">
                <a16:creationId xmlns:a16="http://schemas.microsoft.com/office/drawing/2014/main" id="{3C4D52F5-DF62-4A74-9291-5913271EAE75}"/>
              </a:ext>
            </a:extLst>
          </p:cNvPr>
          <p:cNvGraphicFramePr/>
          <p:nvPr>
            <p:extLst>
              <p:ext uri="{D42A27DB-BD31-4B8C-83A1-F6EECF244321}">
                <p14:modId xmlns:p14="http://schemas.microsoft.com/office/powerpoint/2010/main" val="232386538"/>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405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2E62-A039-A368-E444-14688318F833}"/>
              </a:ext>
            </a:extLst>
          </p:cNvPr>
          <p:cNvSpPr>
            <a:spLocks noGrp="1"/>
          </p:cNvSpPr>
          <p:nvPr>
            <p:ph type="title"/>
          </p:nvPr>
        </p:nvSpPr>
        <p:spPr/>
        <p:txBody>
          <a:bodyPr/>
          <a:lstStyle/>
          <a:p>
            <a:r>
              <a:rPr lang="en-US" dirty="0"/>
              <a:t>Different Reference Frames Used</a:t>
            </a:r>
          </a:p>
        </p:txBody>
      </p:sp>
      <p:sp>
        <p:nvSpPr>
          <p:cNvPr id="3" name="Content Placeholder 2">
            <a:extLst>
              <a:ext uri="{FF2B5EF4-FFF2-40B4-BE49-F238E27FC236}">
                <a16:creationId xmlns:a16="http://schemas.microsoft.com/office/drawing/2014/main" id="{E89BDB6A-0B00-2214-E274-5A17F98662D0}"/>
              </a:ext>
            </a:extLst>
          </p:cNvPr>
          <p:cNvSpPr>
            <a:spLocks noGrp="1"/>
          </p:cNvSpPr>
          <p:nvPr>
            <p:ph idx="1"/>
          </p:nvPr>
        </p:nvSpPr>
        <p:spPr/>
        <p:txBody>
          <a:bodyPr/>
          <a:lstStyle/>
          <a:p>
            <a:pPr marL="457200" indent="-457200">
              <a:buFont typeface="+mj-lt"/>
              <a:buAutoNum type="arabicPeriod"/>
            </a:pPr>
            <a:r>
              <a:rPr lang="en-US" dirty="0"/>
              <a:t>Global Frame</a:t>
            </a:r>
          </a:p>
          <a:p>
            <a:pPr marL="457200" indent="-457200">
              <a:buFont typeface="+mj-lt"/>
              <a:buAutoNum type="arabicPeriod"/>
            </a:pPr>
            <a:r>
              <a:rPr lang="en-US" b="1" dirty="0"/>
              <a:t>Body Frame</a:t>
            </a:r>
          </a:p>
          <a:p>
            <a:pPr marL="457200" indent="-457200">
              <a:buFont typeface="+mj-lt"/>
              <a:buAutoNum type="arabicPeriod"/>
            </a:pPr>
            <a:r>
              <a:rPr lang="en-US" dirty="0"/>
              <a:t>Wing Frame</a:t>
            </a:r>
          </a:p>
          <a:p>
            <a:pPr marL="457200" indent="-457200">
              <a:buFont typeface="+mj-lt"/>
              <a:buAutoNum type="arabicPeriod"/>
            </a:pPr>
            <a:r>
              <a:rPr lang="en-US" dirty="0"/>
              <a:t>Stability Frame</a:t>
            </a:r>
          </a:p>
          <a:p>
            <a:pPr marL="457200" indent="-457200">
              <a:buFont typeface="+mj-lt"/>
              <a:buAutoNum type="arabicPeriod"/>
            </a:pPr>
            <a:r>
              <a:rPr lang="en-US" dirty="0"/>
              <a:t>Tail Frame</a:t>
            </a:r>
          </a:p>
        </p:txBody>
      </p:sp>
      <p:sp>
        <p:nvSpPr>
          <p:cNvPr id="4" name="Rectangle 3">
            <a:extLst>
              <a:ext uri="{FF2B5EF4-FFF2-40B4-BE49-F238E27FC236}">
                <a16:creationId xmlns:a16="http://schemas.microsoft.com/office/drawing/2014/main" id="{70848B0D-46F4-A0B7-2C9C-2A8AE1EB0991}"/>
              </a:ext>
            </a:extLst>
          </p:cNvPr>
          <p:cNvSpPr/>
          <p:nvPr/>
        </p:nvSpPr>
        <p:spPr>
          <a:xfrm rot="16521922">
            <a:off x="5376606" y="3684485"/>
            <a:ext cx="66400" cy="7540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1DE4B8A-EAF4-08BC-27C0-F685608012D4}"/>
              </a:ext>
            </a:extLst>
          </p:cNvPr>
          <p:cNvCxnSpPr>
            <a:cxnSpLocks/>
          </p:cNvCxnSpPr>
          <p:nvPr/>
        </p:nvCxnSpPr>
        <p:spPr>
          <a:xfrm flipV="1">
            <a:off x="4503524" y="2349500"/>
            <a:ext cx="0" cy="3405051"/>
          </a:xfrm>
          <a:prstGeom prst="straightConnector1">
            <a:avLst/>
          </a:prstGeom>
          <a:ln w="38100">
            <a:tailEnd type="triangle" w="lg" len="lg"/>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4378DA8D-6519-54B3-769B-6D83A44CA247}"/>
              </a:ext>
            </a:extLst>
          </p:cNvPr>
          <p:cNvCxnSpPr>
            <a:cxnSpLocks/>
          </p:cNvCxnSpPr>
          <p:nvPr/>
        </p:nvCxnSpPr>
        <p:spPr>
          <a:xfrm>
            <a:off x="3463652" y="4945972"/>
            <a:ext cx="5486400" cy="0"/>
          </a:xfrm>
          <a:prstGeom prst="straightConnector1">
            <a:avLst/>
          </a:prstGeom>
          <a:ln w="38100">
            <a:headEnd w="med" len="med"/>
            <a:tailEnd type="triangle" w="lg" len="lg"/>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321897AB-831E-AE95-F154-237F9B153F18}"/>
              </a:ext>
            </a:extLst>
          </p:cNvPr>
          <p:cNvSpPr txBox="1"/>
          <p:nvPr/>
        </p:nvSpPr>
        <p:spPr>
          <a:xfrm>
            <a:off x="4521887" y="2164834"/>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y</a:t>
            </a:r>
          </a:p>
        </p:txBody>
      </p:sp>
      <p:sp>
        <p:nvSpPr>
          <p:cNvPr id="8" name="TextBox 7">
            <a:extLst>
              <a:ext uri="{FF2B5EF4-FFF2-40B4-BE49-F238E27FC236}">
                <a16:creationId xmlns:a16="http://schemas.microsoft.com/office/drawing/2014/main" id="{E7954712-F74C-C8E0-5B03-2E127E0FBEE6}"/>
              </a:ext>
            </a:extLst>
          </p:cNvPr>
          <p:cNvSpPr txBox="1"/>
          <p:nvPr/>
        </p:nvSpPr>
        <p:spPr>
          <a:xfrm>
            <a:off x="8791575" y="4534062"/>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x</a:t>
            </a:r>
          </a:p>
        </p:txBody>
      </p:sp>
      <p:sp>
        <p:nvSpPr>
          <p:cNvPr id="9" name="TextBox 8">
            <a:extLst>
              <a:ext uri="{FF2B5EF4-FFF2-40B4-BE49-F238E27FC236}">
                <a16:creationId xmlns:a16="http://schemas.microsoft.com/office/drawing/2014/main" id="{D963A0F5-DAB4-F79A-0191-53FC1477F369}"/>
              </a:ext>
            </a:extLst>
          </p:cNvPr>
          <p:cNvSpPr txBox="1"/>
          <p:nvPr/>
        </p:nvSpPr>
        <p:spPr>
          <a:xfrm>
            <a:off x="4080915" y="4923146"/>
            <a:ext cx="51386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a:t>
            </a:r>
          </a:p>
        </p:txBody>
      </p:sp>
      <p:grpSp>
        <p:nvGrpSpPr>
          <p:cNvPr id="10" name="Group 9">
            <a:extLst>
              <a:ext uri="{FF2B5EF4-FFF2-40B4-BE49-F238E27FC236}">
                <a16:creationId xmlns:a16="http://schemas.microsoft.com/office/drawing/2014/main" id="{2B8EF2B2-EE47-F997-629E-A5336C9EC54C}"/>
              </a:ext>
            </a:extLst>
          </p:cNvPr>
          <p:cNvGrpSpPr/>
          <p:nvPr/>
        </p:nvGrpSpPr>
        <p:grpSpPr>
          <a:xfrm>
            <a:off x="5258753" y="1908688"/>
            <a:ext cx="4772432" cy="2333564"/>
            <a:chOff x="2394819" y="1043018"/>
            <a:chExt cx="2910624" cy="1797947"/>
          </a:xfrm>
        </p:grpSpPr>
        <p:grpSp>
          <p:nvGrpSpPr>
            <p:cNvPr id="11" name="Group 10">
              <a:extLst>
                <a:ext uri="{FF2B5EF4-FFF2-40B4-BE49-F238E27FC236}">
                  <a16:creationId xmlns:a16="http://schemas.microsoft.com/office/drawing/2014/main" id="{AC44E233-6C08-4124-3133-D47114FF0E9A}"/>
                </a:ext>
              </a:extLst>
            </p:cNvPr>
            <p:cNvGrpSpPr/>
            <p:nvPr/>
          </p:nvGrpSpPr>
          <p:grpSpPr>
            <a:xfrm>
              <a:off x="2514605" y="1043018"/>
              <a:ext cx="2790838" cy="1461340"/>
              <a:chOff x="2821244" y="984236"/>
              <a:chExt cx="2260245" cy="1032952"/>
            </a:xfrm>
          </p:grpSpPr>
          <p:sp>
            <p:nvSpPr>
              <p:cNvPr id="22" name="Oval 21">
                <a:extLst>
                  <a:ext uri="{FF2B5EF4-FFF2-40B4-BE49-F238E27FC236}">
                    <a16:creationId xmlns:a16="http://schemas.microsoft.com/office/drawing/2014/main" id="{8F1717AC-7211-DF25-705B-28F754497281}"/>
                  </a:ext>
                </a:extLst>
              </p:cNvPr>
              <p:cNvSpPr/>
              <p:nvPr/>
            </p:nvSpPr>
            <p:spPr>
              <a:xfrm rot="20100000">
                <a:off x="2821244" y="1804212"/>
                <a:ext cx="1299409" cy="168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9F6D5F0-70EA-1CB9-4D73-F05FB387D977}"/>
                  </a:ext>
                </a:extLst>
              </p:cNvPr>
              <p:cNvCxnSpPr>
                <a:cxnSpLocks/>
              </p:cNvCxnSpPr>
              <p:nvPr/>
            </p:nvCxnSpPr>
            <p:spPr>
              <a:xfrm>
                <a:off x="3465095" y="1882942"/>
                <a:ext cx="1167063" cy="0"/>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2DCC6AB-23B9-3275-8C07-329AC89B79AC}"/>
                  </a:ext>
                </a:extLst>
              </p:cNvPr>
              <p:cNvCxnSpPr>
                <a:cxnSpLocks/>
              </p:cNvCxnSpPr>
              <p:nvPr/>
            </p:nvCxnSpPr>
            <p:spPr>
              <a:xfrm rot="20100000">
                <a:off x="3379849" y="1619023"/>
                <a:ext cx="1167063" cy="0"/>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25" name="Arc 24">
                <a:extLst>
                  <a:ext uri="{FF2B5EF4-FFF2-40B4-BE49-F238E27FC236}">
                    <a16:creationId xmlns:a16="http://schemas.microsoft.com/office/drawing/2014/main" id="{602B1613-29C4-C0BC-D2B7-9C0D92A2B8B8}"/>
                  </a:ext>
                </a:extLst>
              </p:cNvPr>
              <p:cNvSpPr/>
              <p:nvPr/>
            </p:nvSpPr>
            <p:spPr>
              <a:xfrm rot="2664567">
                <a:off x="3662324" y="1611197"/>
                <a:ext cx="393814" cy="405991"/>
              </a:xfrm>
              <a:prstGeom prst="arc">
                <a:avLst>
                  <a:gd name="adj1" fmla="val 16200000"/>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6" name="TextBox 25">
                <a:extLst>
                  <a:ext uri="{FF2B5EF4-FFF2-40B4-BE49-F238E27FC236}">
                    <a16:creationId xmlns:a16="http://schemas.microsoft.com/office/drawing/2014/main" id="{38968B4D-179C-3B17-FAC2-1A4EFFE0D55E}"/>
                  </a:ext>
                </a:extLst>
              </p:cNvPr>
              <p:cNvSpPr txBox="1"/>
              <p:nvPr/>
            </p:nvSpPr>
            <p:spPr>
              <a:xfrm>
                <a:off x="4039908" y="1661814"/>
                <a:ext cx="216912" cy="276999"/>
              </a:xfrm>
              <a:prstGeom prst="rect">
                <a:avLst/>
              </a:prstGeom>
              <a:noFill/>
            </p:spPr>
            <p:txBody>
              <a:bodyPr wrap="square" rtlCol="0">
                <a:spAutoFit/>
              </a:bodyPr>
              <a:lstStyle/>
              <a:p>
                <a:r>
                  <a:rPr lang="el-GR" sz="1200" dirty="0">
                    <a:latin typeface="Calibri" panose="020F0502020204030204" pitchFamily="34" charset="0"/>
                    <a:ea typeface="Calibri" panose="020F0502020204030204" pitchFamily="34" charset="0"/>
                    <a:cs typeface="Calibri" panose="020F0502020204030204" pitchFamily="34" charset="0"/>
                  </a:rPr>
                  <a:t>Θ</a:t>
                </a:r>
                <a:endParaRPr lang="en-US" sz="1200" dirty="0"/>
              </a:p>
            </p:txBody>
          </p:sp>
          <p:cxnSp>
            <p:nvCxnSpPr>
              <p:cNvPr id="27" name="Straight Connector 26">
                <a:extLst>
                  <a:ext uri="{FF2B5EF4-FFF2-40B4-BE49-F238E27FC236}">
                    <a16:creationId xmlns:a16="http://schemas.microsoft.com/office/drawing/2014/main" id="{A4343281-54DE-03BC-DDFA-4B84B712AC9E}"/>
                  </a:ext>
                </a:extLst>
              </p:cNvPr>
              <p:cNvCxnSpPr>
                <a:cxnSpLocks/>
              </p:cNvCxnSpPr>
              <p:nvPr/>
            </p:nvCxnSpPr>
            <p:spPr>
              <a:xfrm rot="20100000" flipH="1" flipV="1">
                <a:off x="3293067" y="1109180"/>
                <a:ext cx="0" cy="819598"/>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86433512-C77A-A3C3-6B0E-D593AF257977}"/>
                  </a:ext>
                </a:extLst>
              </p:cNvPr>
              <p:cNvSpPr txBox="1"/>
              <p:nvPr/>
            </p:nvSpPr>
            <p:spPr>
              <a:xfrm>
                <a:off x="4148364" y="1240100"/>
                <a:ext cx="933125" cy="276999"/>
              </a:xfrm>
              <a:prstGeom prst="rect">
                <a:avLst/>
              </a:prstGeom>
              <a:noFill/>
            </p:spPr>
            <p:txBody>
              <a:bodyPr wrap="square" rtlCol="0">
                <a:spAutoFit/>
              </a:bodyPr>
              <a:lstStyle/>
              <a:p>
                <a:r>
                  <a:rPr lang="en-US" sz="1200" b="1" dirty="0">
                    <a:solidFill>
                      <a:srgbClr val="FF0000"/>
                    </a:solidFill>
                    <a:latin typeface="Times New Roman" panose="02020603050405020304" pitchFamily="18" charset="0"/>
                    <a:cs typeface="Times New Roman" panose="02020603050405020304" pitchFamily="18" charset="0"/>
                  </a:rPr>
                  <a:t>x</a:t>
                </a:r>
                <a:r>
                  <a:rPr lang="en-US" sz="1200" b="1" baseline="-25000" dirty="0">
                    <a:solidFill>
                      <a:srgbClr val="FF0000"/>
                    </a:solidFill>
                    <a:latin typeface="Times New Roman" panose="02020603050405020304" pitchFamily="18" charset="0"/>
                    <a:cs typeface="Times New Roman" panose="02020603050405020304" pitchFamily="18" charset="0"/>
                  </a:rPr>
                  <a:t>body</a:t>
                </a:r>
              </a:p>
            </p:txBody>
          </p:sp>
          <p:sp>
            <p:nvSpPr>
              <p:cNvPr id="29" name="TextBox 28">
                <a:extLst>
                  <a:ext uri="{FF2B5EF4-FFF2-40B4-BE49-F238E27FC236}">
                    <a16:creationId xmlns:a16="http://schemas.microsoft.com/office/drawing/2014/main" id="{AE057457-3E5C-2C24-60C4-BDAE78F41DB7}"/>
                  </a:ext>
                </a:extLst>
              </p:cNvPr>
              <p:cNvSpPr txBox="1"/>
              <p:nvPr/>
            </p:nvSpPr>
            <p:spPr>
              <a:xfrm>
                <a:off x="3115501" y="984236"/>
                <a:ext cx="933125" cy="261610"/>
              </a:xfrm>
              <a:prstGeom prst="rect">
                <a:avLst/>
              </a:prstGeom>
              <a:noFill/>
            </p:spPr>
            <p:txBody>
              <a:bodyPr wrap="square" rtlCol="0">
                <a:spAutoFit/>
              </a:bodyPr>
              <a:lstStyle/>
              <a:p>
                <a:r>
                  <a:rPr lang="en-US" sz="1100" b="1" dirty="0">
                    <a:solidFill>
                      <a:srgbClr val="FF0000"/>
                    </a:solidFill>
                    <a:latin typeface="Times New Roman" panose="02020603050405020304" pitchFamily="18" charset="0"/>
                    <a:cs typeface="Times New Roman" panose="02020603050405020304" pitchFamily="18" charset="0"/>
                  </a:rPr>
                  <a:t>y</a:t>
                </a:r>
                <a:r>
                  <a:rPr lang="en-US" sz="1100" b="1" baseline="-25000" dirty="0">
                    <a:solidFill>
                      <a:srgbClr val="FF0000"/>
                    </a:solidFill>
                    <a:latin typeface="Times New Roman" panose="02020603050405020304" pitchFamily="18" charset="0"/>
                    <a:cs typeface="Times New Roman" panose="02020603050405020304" pitchFamily="18" charset="0"/>
                  </a:rPr>
                  <a:t>body</a:t>
                </a:r>
              </a:p>
            </p:txBody>
          </p:sp>
        </p:grpSp>
        <p:cxnSp>
          <p:nvCxnSpPr>
            <p:cNvPr id="12" name="Straight Arrow Connector 11">
              <a:extLst>
                <a:ext uri="{FF2B5EF4-FFF2-40B4-BE49-F238E27FC236}">
                  <a16:creationId xmlns:a16="http://schemas.microsoft.com/office/drawing/2014/main" id="{EF440806-7433-4B99-50A0-0BA29E674E60}"/>
                </a:ext>
              </a:extLst>
            </p:cNvPr>
            <p:cNvCxnSpPr>
              <a:cxnSpLocks/>
            </p:cNvCxnSpPr>
            <p:nvPr/>
          </p:nvCxnSpPr>
          <p:spPr>
            <a:xfrm flipH="1" flipV="1">
              <a:off x="2500803" y="2413295"/>
              <a:ext cx="91815" cy="3065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E39B18A1-8C9A-79BC-07AC-29F9E270710C}"/>
                </a:ext>
              </a:extLst>
            </p:cNvPr>
            <p:cNvSpPr txBox="1"/>
            <p:nvPr/>
          </p:nvSpPr>
          <p:spPr>
            <a:xfrm>
              <a:off x="3304306" y="2544046"/>
              <a:ext cx="1152176" cy="261610"/>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Gravity</a:t>
              </a:r>
              <a:endParaRPr lang="en-US" sz="1100" b="1" baseline="-25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420DF62-91B1-271C-62BA-6344C4D41543}"/>
                </a:ext>
              </a:extLst>
            </p:cNvPr>
            <p:cNvSpPr txBox="1"/>
            <p:nvPr/>
          </p:nvSpPr>
          <p:spPr>
            <a:xfrm>
              <a:off x="2654758" y="2274979"/>
              <a:ext cx="347993" cy="201563"/>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Tail</a:t>
              </a:r>
              <a:r>
                <a:rPr lang="en-US" sz="1100" b="1" baseline="-25000" dirty="0">
                  <a:latin typeface="Times New Roman" panose="02020603050405020304" pitchFamily="18" charset="0"/>
                  <a:cs typeface="Times New Roman" panose="02020603050405020304" pitchFamily="18" charset="0"/>
                </a:rPr>
                <a:t>-x</a:t>
              </a:r>
            </a:p>
          </p:txBody>
        </p:sp>
        <p:cxnSp>
          <p:nvCxnSpPr>
            <p:cNvPr id="15" name="Straight Arrow Connector 14">
              <a:extLst>
                <a:ext uri="{FF2B5EF4-FFF2-40B4-BE49-F238E27FC236}">
                  <a16:creationId xmlns:a16="http://schemas.microsoft.com/office/drawing/2014/main" id="{7502EB68-6D70-4ED7-7608-62050DC34A46}"/>
                </a:ext>
              </a:extLst>
            </p:cNvPr>
            <p:cNvCxnSpPr>
              <a:cxnSpLocks/>
            </p:cNvCxnSpPr>
            <p:nvPr/>
          </p:nvCxnSpPr>
          <p:spPr>
            <a:xfrm>
              <a:off x="3291134" y="2300378"/>
              <a:ext cx="0" cy="5405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3EEA4159-0A42-58D0-37A8-1F3B9E31E0FD}"/>
                </a:ext>
              </a:extLst>
            </p:cNvPr>
            <p:cNvSpPr txBox="1"/>
            <p:nvPr/>
          </p:nvSpPr>
          <p:spPr>
            <a:xfrm>
              <a:off x="2394819" y="2179831"/>
              <a:ext cx="320502" cy="201563"/>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Tail</a:t>
              </a:r>
              <a:r>
                <a:rPr lang="en-US" sz="1100" b="1" baseline="-25000" dirty="0">
                  <a:latin typeface="Times New Roman" panose="02020603050405020304" pitchFamily="18" charset="0"/>
                  <a:cs typeface="Times New Roman" panose="02020603050405020304" pitchFamily="18" charset="0"/>
                </a:rPr>
                <a:t>-y</a:t>
              </a:r>
            </a:p>
          </p:txBody>
        </p:sp>
        <p:cxnSp>
          <p:nvCxnSpPr>
            <p:cNvPr id="17" name="Straight Arrow Connector 16">
              <a:extLst>
                <a:ext uri="{FF2B5EF4-FFF2-40B4-BE49-F238E27FC236}">
                  <a16:creationId xmlns:a16="http://schemas.microsoft.com/office/drawing/2014/main" id="{03A6F012-463B-DE7C-9EF6-8E26CAE9D4E8}"/>
                </a:ext>
              </a:extLst>
            </p:cNvPr>
            <p:cNvCxnSpPr>
              <a:cxnSpLocks/>
            </p:cNvCxnSpPr>
            <p:nvPr/>
          </p:nvCxnSpPr>
          <p:spPr>
            <a:xfrm rot="20100000" flipH="1" flipV="1">
              <a:off x="3363097" y="1685708"/>
              <a:ext cx="0" cy="5486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6595F9CA-E4A3-22D8-D5F4-E2925D1D033F}"/>
                </a:ext>
              </a:extLst>
            </p:cNvPr>
            <p:cNvCxnSpPr>
              <a:cxnSpLocks/>
            </p:cNvCxnSpPr>
            <p:nvPr/>
          </p:nvCxnSpPr>
          <p:spPr>
            <a:xfrm flipV="1">
              <a:off x="3449432" y="2003442"/>
              <a:ext cx="367137" cy="2073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FC8284EE-9FD7-DD4D-F220-A5D526B1EE8F}"/>
                </a:ext>
              </a:extLst>
            </p:cNvPr>
            <p:cNvSpPr txBox="1"/>
            <p:nvPr/>
          </p:nvSpPr>
          <p:spPr>
            <a:xfrm>
              <a:off x="3526524" y="1756205"/>
              <a:ext cx="1152176" cy="261610"/>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Wing</a:t>
              </a:r>
              <a:r>
                <a:rPr lang="en-US" sz="1100" b="1" baseline="-25000" dirty="0">
                  <a:latin typeface="Times New Roman" panose="02020603050405020304" pitchFamily="18" charset="0"/>
                  <a:cs typeface="Times New Roman" panose="02020603050405020304" pitchFamily="18" charset="0"/>
                </a:rPr>
                <a:t>-x</a:t>
              </a:r>
            </a:p>
          </p:txBody>
        </p:sp>
        <p:sp>
          <p:nvSpPr>
            <p:cNvPr id="20" name="TextBox 19">
              <a:extLst>
                <a:ext uri="{FF2B5EF4-FFF2-40B4-BE49-F238E27FC236}">
                  <a16:creationId xmlns:a16="http://schemas.microsoft.com/office/drawing/2014/main" id="{0ADDAEC9-B267-3902-BA8B-AF25E100268B}"/>
                </a:ext>
              </a:extLst>
            </p:cNvPr>
            <p:cNvSpPr txBox="1"/>
            <p:nvPr/>
          </p:nvSpPr>
          <p:spPr>
            <a:xfrm>
              <a:off x="3229667" y="1555257"/>
              <a:ext cx="1152176" cy="261610"/>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Wing</a:t>
              </a:r>
              <a:r>
                <a:rPr lang="en-US" sz="1100" b="1" baseline="-25000" dirty="0">
                  <a:latin typeface="Times New Roman" panose="02020603050405020304" pitchFamily="18" charset="0"/>
                  <a:cs typeface="Times New Roman" panose="02020603050405020304" pitchFamily="18" charset="0"/>
                </a:rPr>
                <a:t>-y</a:t>
              </a:r>
            </a:p>
          </p:txBody>
        </p:sp>
        <p:cxnSp>
          <p:nvCxnSpPr>
            <p:cNvPr id="21" name="Straight Arrow Connector 20">
              <a:extLst>
                <a:ext uri="{FF2B5EF4-FFF2-40B4-BE49-F238E27FC236}">
                  <a16:creationId xmlns:a16="http://schemas.microsoft.com/office/drawing/2014/main" id="{156AA738-D33C-77D2-ADC6-22A9B061442E}"/>
                </a:ext>
              </a:extLst>
            </p:cNvPr>
            <p:cNvCxnSpPr>
              <a:cxnSpLocks/>
            </p:cNvCxnSpPr>
            <p:nvPr/>
          </p:nvCxnSpPr>
          <p:spPr>
            <a:xfrm flipV="1">
              <a:off x="2568422" y="2536837"/>
              <a:ext cx="339183" cy="2072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30" name="Straight Connector 29">
            <a:extLst>
              <a:ext uri="{FF2B5EF4-FFF2-40B4-BE49-F238E27FC236}">
                <a16:creationId xmlns:a16="http://schemas.microsoft.com/office/drawing/2014/main" id="{065C78D3-3947-0E0C-97D0-C10DD5DC88CB}"/>
              </a:ext>
            </a:extLst>
          </p:cNvPr>
          <p:cNvCxnSpPr>
            <a:cxnSpLocks/>
          </p:cNvCxnSpPr>
          <p:nvPr/>
        </p:nvCxnSpPr>
        <p:spPr>
          <a:xfrm flipV="1">
            <a:off x="7967743" y="2783316"/>
            <a:ext cx="2275126" cy="265442"/>
          </a:xfrm>
          <a:prstGeom prst="line">
            <a:avLst/>
          </a:prstGeom>
          <a:ln>
            <a:solidFill>
              <a:srgbClr val="00B0F0"/>
            </a:solidFill>
            <a:prstDash val="solid"/>
            <a:tailEnd type="triangle"/>
          </a:ln>
        </p:spPr>
        <p:style>
          <a:lnRef idx="2">
            <a:schemeClr val="dk1"/>
          </a:lnRef>
          <a:fillRef idx="0">
            <a:schemeClr val="dk1"/>
          </a:fillRef>
          <a:effectRef idx="1">
            <a:schemeClr val="dk1"/>
          </a:effectRef>
          <a:fontRef idx="minor">
            <a:schemeClr val="tx1"/>
          </a:fontRef>
        </p:style>
      </p:cxnSp>
      <p:sp>
        <p:nvSpPr>
          <p:cNvPr id="31" name="TextBox 30">
            <a:extLst>
              <a:ext uri="{FF2B5EF4-FFF2-40B4-BE49-F238E27FC236}">
                <a16:creationId xmlns:a16="http://schemas.microsoft.com/office/drawing/2014/main" id="{2BE2920E-3B06-C6DC-51E2-FBA90764BEAF}"/>
              </a:ext>
            </a:extLst>
          </p:cNvPr>
          <p:cNvSpPr txBox="1"/>
          <p:nvPr/>
        </p:nvSpPr>
        <p:spPr>
          <a:xfrm>
            <a:off x="8831077" y="2601446"/>
            <a:ext cx="1889176" cy="276999"/>
          </a:xfrm>
          <a:prstGeom prst="rect">
            <a:avLst/>
          </a:prstGeom>
          <a:noFill/>
        </p:spPr>
        <p:txBody>
          <a:bodyPr wrap="square" rtlCol="0">
            <a:spAutoFit/>
          </a:bodyPr>
          <a:lstStyle/>
          <a:p>
            <a:r>
              <a:rPr lang="en-US" sz="1200" b="1" dirty="0" err="1">
                <a:solidFill>
                  <a:srgbClr val="00B0F0"/>
                </a:solidFill>
                <a:latin typeface="Times New Roman" panose="02020603050405020304" pitchFamily="18" charset="0"/>
                <a:cs typeface="Times New Roman" panose="02020603050405020304" pitchFamily="18" charset="0"/>
              </a:rPr>
              <a:t>v</a:t>
            </a:r>
            <a:r>
              <a:rPr lang="en-US" sz="1200" b="1" baseline="-25000" dirty="0" err="1">
                <a:solidFill>
                  <a:srgbClr val="00B0F0"/>
                </a:solidFill>
                <a:latin typeface="Times New Roman" panose="02020603050405020304" pitchFamily="18" charset="0"/>
                <a:cs typeface="Times New Roman" panose="02020603050405020304" pitchFamily="18" charset="0"/>
              </a:rPr>
              <a:t>body</a:t>
            </a:r>
            <a:endParaRPr lang="en-US" sz="1200" b="1" baseline="-25000" dirty="0">
              <a:solidFill>
                <a:srgbClr val="00B0F0"/>
              </a:solidFill>
              <a:latin typeface="Times New Roman" panose="02020603050405020304" pitchFamily="18" charset="0"/>
              <a:cs typeface="Times New Roman" panose="02020603050405020304" pitchFamily="18" charset="0"/>
            </a:endParaRPr>
          </a:p>
        </p:txBody>
      </p:sp>
      <p:sp>
        <p:nvSpPr>
          <p:cNvPr id="32" name="Arc 31">
            <a:extLst>
              <a:ext uri="{FF2B5EF4-FFF2-40B4-BE49-F238E27FC236}">
                <a16:creationId xmlns:a16="http://schemas.microsoft.com/office/drawing/2014/main" id="{4B9F44AE-AAD5-0BC0-C8BD-E4F7124C550F}"/>
              </a:ext>
            </a:extLst>
          </p:cNvPr>
          <p:cNvSpPr/>
          <p:nvPr/>
        </p:nvSpPr>
        <p:spPr>
          <a:xfrm rot="2664567">
            <a:off x="8069007" y="2711131"/>
            <a:ext cx="424912" cy="372338"/>
          </a:xfrm>
          <a:prstGeom prst="arc">
            <a:avLst>
              <a:gd name="adj1" fmla="val 16200000"/>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C3C83281-6EA1-CF7E-13C8-5C77CE6341B6}"/>
              </a:ext>
            </a:extLst>
          </p:cNvPr>
          <p:cNvSpPr txBox="1"/>
          <p:nvPr/>
        </p:nvSpPr>
        <p:spPr>
          <a:xfrm>
            <a:off x="8488701" y="2681160"/>
            <a:ext cx="507839" cy="276999"/>
          </a:xfrm>
          <a:prstGeom prst="rect">
            <a:avLst/>
          </a:prstGeom>
          <a:noFill/>
        </p:spPr>
        <p:txBody>
          <a:bodyPr wrap="square" rtlCol="0">
            <a:spAutoFit/>
          </a:bodyPr>
          <a:lstStyle/>
          <a:p>
            <a:r>
              <a:rPr lang="el-GR" sz="1200" dirty="0">
                <a:latin typeface="Calibri" panose="020F0502020204030204" pitchFamily="34" charset="0"/>
                <a:ea typeface="Calibri" panose="020F0502020204030204" pitchFamily="34" charset="0"/>
                <a:cs typeface="Calibri" panose="020F0502020204030204" pitchFamily="34" charset="0"/>
              </a:rPr>
              <a:t>α</a:t>
            </a:r>
            <a:endParaRPr lang="en-US" sz="1200" dirty="0"/>
          </a:p>
        </p:txBody>
      </p:sp>
      <p:cxnSp>
        <p:nvCxnSpPr>
          <p:cNvPr id="34" name="Straight Connector 33">
            <a:extLst>
              <a:ext uri="{FF2B5EF4-FFF2-40B4-BE49-F238E27FC236}">
                <a16:creationId xmlns:a16="http://schemas.microsoft.com/office/drawing/2014/main" id="{EC0B9E0A-0F05-CCDA-EB9F-36DBCF690DB1}"/>
              </a:ext>
            </a:extLst>
          </p:cNvPr>
          <p:cNvCxnSpPr>
            <a:cxnSpLocks/>
          </p:cNvCxnSpPr>
          <p:nvPr/>
        </p:nvCxnSpPr>
        <p:spPr>
          <a:xfrm flipV="1">
            <a:off x="4696649" y="4084311"/>
            <a:ext cx="901650" cy="41005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35" name="Arc 34">
            <a:extLst>
              <a:ext uri="{FF2B5EF4-FFF2-40B4-BE49-F238E27FC236}">
                <a16:creationId xmlns:a16="http://schemas.microsoft.com/office/drawing/2014/main" id="{1528FA97-F1D3-0C1F-B874-5F0FC62D09DB}"/>
              </a:ext>
            </a:extLst>
          </p:cNvPr>
          <p:cNvSpPr/>
          <p:nvPr/>
        </p:nvSpPr>
        <p:spPr>
          <a:xfrm rot="14386647">
            <a:off x="5041542" y="4004877"/>
            <a:ext cx="424912" cy="372338"/>
          </a:xfrm>
          <a:prstGeom prst="arc">
            <a:avLst>
              <a:gd name="adj1" fmla="val 15609676"/>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7775CE62-F96D-0AF0-1AFE-56B119CDAD58}"/>
              </a:ext>
            </a:extLst>
          </p:cNvPr>
          <p:cNvSpPr txBox="1"/>
          <p:nvPr/>
        </p:nvSpPr>
        <p:spPr>
          <a:xfrm>
            <a:off x="4715822" y="4083332"/>
            <a:ext cx="535614" cy="276999"/>
          </a:xfrm>
          <a:prstGeom prst="rect">
            <a:avLst/>
          </a:prstGeom>
          <a:noFill/>
        </p:spPr>
        <p:txBody>
          <a:bodyPr wrap="square" rtlCol="0">
            <a:spAutoFit/>
          </a:bodyPr>
          <a:lstStyle/>
          <a:p>
            <a:r>
              <a:rPr lang="el-GR" sz="1200" dirty="0">
                <a:latin typeface="Calibri" panose="020F0502020204030204" pitchFamily="34" charset="0"/>
                <a:ea typeface="Calibri" panose="020F0502020204030204" pitchFamily="34" charset="0"/>
                <a:cs typeface="Calibri" panose="020F0502020204030204" pitchFamily="34" charset="0"/>
              </a:rPr>
              <a:t>Θ</a:t>
            </a:r>
            <a:r>
              <a:rPr lang="en-US" sz="1200" baseline="-25000" dirty="0">
                <a:latin typeface="Calibri" panose="020F0502020204030204" pitchFamily="34" charset="0"/>
                <a:ea typeface="Calibri" panose="020F0502020204030204" pitchFamily="34" charset="0"/>
                <a:cs typeface="Calibri" panose="020F0502020204030204" pitchFamily="34" charset="0"/>
              </a:rPr>
              <a:t>tail</a:t>
            </a:r>
            <a:endParaRPr lang="en-US" sz="1200" baseline="-25000" dirty="0"/>
          </a:p>
        </p:txBody>
      </p:sp>
      <p:sp>
        <p:nvSpPr>
          <p:cNvPr id="41" name="Oval 40">
            <a:extLst>
              <a:ext uri="{FF2B5EF4-FFF2-40B4-BE49-F238E27FC236}">
                <a16:creationId xmlns:a16="http://schemas.microsoft.com/office/drawing/2014/main" id="{29F8239D-CA6D-82EF-FEA2-03EFFD9D317A}"/>
              </a:ext>
            </a:extLst>
          </p:cNvPr>
          <p:cNvSpPr/>
          <p:nvPr/>
        </p:nvSpPr>
        <p:spPr>
          <a:xfrm>
            <a:off x="6669342" y="3495288"/>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D31D95E-DE83-B8B0-004D-25E100B25DAE}"/>
              </a:ext>
            </a:extLst>
          </p:cNvPr>
          <p:cNvSpPr/>
          <p:nvPr/>
        </p:nvSpPr>
        <p:spPr>
          <a:xfrm>
            <a:off x="5512873" y="4034614"/>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CDF56CD9-F9A1-6E76-6C0F-F4084740DDF0}"/>
              </a:ext>
            </a:extLst>
          </p:cNvPr>
          <p:cNvCxnSpPr>
            <a:cxnSpLocks/>
          </p:cNvCxnSpPr>
          <p:nvPr/>
        </p:nvCxnSpPr>
        <p:spPr>
          <a:xfrm flipV="1">
            <a:off x="5580022" y="3548638"/>
            <a:ext cx="1129738" cy="559746"/>
          </a:xfrm>
          <a:prstGeom prst="line">
            <a:avLst/>
          </a:prstGeom>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AF99CE4C-0D8E-D92C-4156-395CB8BEAB9F}"/>
              </a:ext>
            </a:extLst>
          </p:cNvPr>
          <p:cNvSpPr txBox="1"/>
          <p:nvPr/>
        </p:nvSpPr>
        <p:spPr>
          <a:xfrm>
            <a:off x="6037936" y="3337088"/>
            <a:ext cx="882346" cy="276999"/>
          </a:xfrm>
          <a:prstGeom prst="rect">
            <a:avLst/>
          </a:prstGeom>
          <a:noFill/>
        </p:spPr>
        <p:txBody>
          <a:bodyPr wrap="square" rtlCol="0">
            <a:spAutoFit/>
          </a:bodyPr>
          <a:lstStyle/>
          <a:p>
            <a:r>
              <a:rPr lang="en-US" sz="1200" b="1" dirty="0" err="1">
                <a:solidFill>
                  <a:schemeClr val="tx2">
                    <a:lumMod val="90000"/>
                    <a:lumOff val="10000"/>
                  </a:schemeClr>
                </a:solidFill>
                <a:latin typeface="Times New Roman" panose="02020603050405020304" pitchFamily="18" charset="0"/>
                <a:cs typeface="Times New Roman" panose="02020603050405020304" pitchFamily="18" charset="0"/>
              </a:rPr>
              <a:t>r</a:t>
            </a:r>
            <a:r>
              <a:rPr lang="en-US" sz="1200" b="1" baseline="-25000" dirty="0" err="1">
                <a:solidFill>
                  <a:schemeClr val="tx2">
                    <a:lumMod val="90000"/>
                    <a:lumOff val="10000"/>
                  </a:schemeClr>
                </a:solidFill>
                <a:latin typeface="Times New Roman" panose="02020603050405020304" pitchFamily="18" charset="0"/>
                <a:cs typeface="Times New Roman" panose="02020603050405020304" pitchFamily="18" charset="0"/>
              </a:rPr>
              <a:t>tail</a:t>
            </a:r>
            <a:endParaRPr lang="en-US" sz="900" b="1" baseline="-25000"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6B3DEDFD-7F77-6141-BF82-443F5409048F}"/>
              </a:ext>
            </a:extLst>
          </p:cNvPr>
          <p:cNvSpPr txBox="1"/>
          <p:nvPr/>
        </p:nvSpPr>
        <p:spPr>
          <a:xfrm>
            <a:off x="6568329" y="3090300"/>
            <a:ext cx="882346" cy="253916"/>
          </a:xfrm>
          <a:prstGeom prst="rect">
            <a:avLst/>
          </a:prstGeom>
          <a:noFill/>
        </p:spPr>
        <p:txBody>
          <a:bodyPr wrap="square" rtlCol="0">
            <a:spAutoFit/>
          </a:bodyPr>
          <a:lstStyle/>
          <a:p>
            <a:r>
              <a:rPr lang="en-US" sz="1050" b="1" dirty="0" err="1">
                <a:solidFill>
                  <a:schemeClr val="tx2">
                    <a:lumMod val="90000"/>
                    <a:lumOff val="10000"/>
                  </a:schemeClr>
                </a:solidFill>
                <a:latin typeface="Times New Roman" panose="02020603050405020304" pitchFamily="18" charset="0"/>
                <a:cs typeface="Times New Roman" panose="02020603050405020304" pitchFamily="18" charset="0"/>
              </a:rPr>
              <a:t>r</a:t>
            </a:r>
            <a:r>
              <a:rPr lang="en-US" sz="1050" b="1" baseline="-25000" dirty="0" err="1">
                <a:solidFill>
                  <a:schemeClr val="tx2">
                    <a:lumMod val="90000"/>
                    <a:lumOff val="10000"/>
                  </a:schemeClr>
                </a:solidFill>
                <a:latin typeface="Times New Roman" panose="02020603050405020304" pitchFamily="18" charset="0"/>
                <a:cs typeface="Times New Roman" panose="02020603050405020304" pitchFamily="18" charset="0"/>
              </a:rPr>
              <a:t>wing</a:t>
            </a:r>
            <a:endParaRPr lang="en-US" sz="1050" b="1" baseline="-25000"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cxnSp>
        <p:nvCxnSpPr>
          <p:cNvPr id="46" name="Straight Connector 45">
            <a:extLst>
              <a:ext uri="{FF2B5EF4-FFF2-40B4-BE49-F238E27FC236}">
                <a16:creationId xmlns:a16="http://schemas.microsoft.com/office/drawing/2014/main" id="{82B47D58-1E41-BDE3-FD5B-5A0F14D1683B}"/>
              </a:ext>
            </a:extLst>
          </p:cNvPr>
          <p:cNvCxnSpPr>
            <a:cxnSpLocks/>
          </p:cNvCxnSpPr>
          <p:nvPr/>
        </p:nvCxnSpPr>
        <p:spPr>
          <a:xfrm flipV="1">
            <a:off x="6755168" y="3415531"/>
            <a:ext cx="232791" cy="116936"/>
          </a:xfrm>
          <a:prstGeom prst="line">
            <a:avLst/>
          </a:prstGeom>
        </p:spPr>
        <p:style>
          <a:lnRef idx="2">
            <a:schemeClr val="accent1"/>
          </a:lnRef>
          <a:fillRef idx="0">
            <a:schemeClr val="accent1"/>
          </a:fillRef>
          <a:effectRef idx="1">
            <a:schemeClr val="accent1"/>
          </a:effectRef>
          <a:fontRef idx="minor">
            <a:schemeClr val="tx1"/>
          </a:fontRef>
        </p:style>
      </p:cxnSp>
      <p:sp>
        <p:nvSpPr>
          <p:cNvPr id="47" name="Slide Number Placeholder 46">
            <a:extLst>
              <a:ext uri="{FF2B5EF4-FFF2-40B4-BE49-F238E27FC236}">
                <a16:creationId xmlns:a16="http://schemas.microsoft.com/office/drawing/2014/main" id="{008BE9F2-B650-4FEA-7A44-B2F70915C8AC}"/>
              </a:ext>
            </a:extLst>
          </p:cNvPr>
          <p:cNvSpPr>
            <a:spLocks noGrp="1"/>
          </p:cNvSpPr>
          <p:nvPr>
            <p:ph type="sldNum" sz="quarter" idx="12"/>
          </p:nvPr>
        </p:nvSpPr>
        <p:spPr/>
        <p:txBody>
          <a:bodyPr/>
          <a:lstStyle/>
          <a:p>
            <a:fld id="{ED37F4AC-6131-401B-9C0F-D6C4A4AE0949}" type="slidenum">
              <a:rPr lang="en-US" smtClean="0"/>
              <a:t>14</a:t>
            </a:fld>
            <a:endParaRPr lang="en-US"/>
          </a:p>
        </p:txBody>
      </p:sp>
      <p:graphicFrame>
        <p:nvGraphicFramePr>
          <p:cNvPr id="37" name="Diagram 36">
            <a:extLst>
              <a:ext uri="{FF2B5EF4-FFF2-40B4-BE49-F238E27FC236}">
                <a16:creationId xmlns:a16="http://schemas.microsoft.com/office/drawing/2014/main" id="{A190221A-208C-D5C0-94F2-181771E9A99D}"/>
              </a:ext>
            </a:extLst>
          </p:cNvPr>
          <p:cNvGraphicFramePr/>
          <p:nvPr>
            <p:extLst>
              <p:ext uri="{D42A27DB-BD31-4B8C-83A1-F6EECF244321}">
                <p14:modId xmlns:p14="http://schemas.microsoft.com/office/powerpoint/2010/main" val="1693703719"/>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40357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2E62-A039-A368-E444-14688318F833}"/>
              </a:ext>
            </a:extLst>
          </p:cNvPr>
          <p:cNvSpPr>
            <a:spLocks noGrp="1"/>
          </p:cNvSpPr>
          <p:nvPr>
            <p:ph type="title"/>
          </p:nvPr>
        </p:nvSpPr>
        <p:spPr/>
        <p:txBody>
          <a:bodyPr/>
          <a:lstStyle/>
          <a:p>
            <a:r>
              <a:rPr lang="en-US" dirty="0"/>
              <a:t>Different Reference Frames Used</a:t>
            </a:r>
          </a:p>
        </p:txBody>
      </p:sp>
      <p:sp>
        <p:nvSpPr>
          <p:cNvPr id="3" name="Content Placeholder 2">
            <a:extLst>
              <a:ext uri="{FF2B5EF4-FFF2-40B4-BE49-F238E27FC236}">
                <a16:creationId xmlns:a16="http://schemas.microsoft.com/office/drawing/2014/main" id="{E89BDB6A-0B00-2214-E274-5A17F98662D0}"/>
              </a:ext>
            </a:extLst>
          </p:cNvPr>
          <p:cNvSpPr>
            <a:spLocks noGrp="1"/>
          </p:cNvSpPr>
          <p:nvPr>
            <p:ph idx="1"/>
          </p:nvPr>
        </p:nvSpPr>
        <p:spPr/>
        <p:txBody>
          <a:bodyPr/>
          <a:lstStyle/>
          <a:p>
            <a:pPr marL="457200" indent="-457200">
              <a:buFont typeface="+mj-lt"/>
              <a:buAutoNum type="arabicPeriod"/>
            </a:pPr>
            <a:r>
              <a:rPr lang="en-US" dirty="0"/>
              <a:t>Global Frame</a:t>
            </a:r>
          </a:p>
          <a:p>
            <a:pPr marL="457200" indent="-457200">
              <a:buFont typeface="+mj-lt"/>
              <a:buAutoNum type="arabicPeriod"/>
            </a:pPr>
            <a:r>
              <a:rPr lang="en-US" dirty="0"/>
              <a:t>Body Frame</a:t>
            </a:r>
          </a:p>
          <a:p>
            <a:pPr marL="457200" indent="-457200">
              <a:buFont typeface="+mj-lt"/>
              <a:buAutoNum type="arabicPeriod"/>
            </a:pPr>
            <a:r>
              <a:rPr lang="en-US" b="1" dirty="0"/>
              <a:t>Wing Frame</a:t>
            </a:r>
          </a:p>
          <a:p>
            <a:pPr marL="457200" indent="-457200">
              <a:buFont typeface="+mj-lt"/>
              <a:buAutoNum type="arabicPeriod"/>
            </a:pPr>
            <a:r>
              <a:rPr lang="en-US" dirty="0"/>
              <a:t>Stability Frame</a:t>
            </a:r>
          </a:p>
          <a:p>
            <a:pPr marL="457200" indent="-457200">
              <a:buFont typeface="+mj-lt"/>
              <a:buAutoNum type="arabicPeriod"/>
            </a:pPr>
            <a:r>
              <a:rPr lang="en-US" dirty="0"/>
              <a:t>Tail Frame</a:t>
            </a:r>
          </a:p>
        </p:txBody>
      </p:sp>
      <p:pic>
        <p:nvPicPr>
          <p:cNvPr id="4" name="Picture 3" descr="A diagram of a bee&#10;&#10;Description automatically generated">
            <a:extLst>
              <a:ext uri="{FF2B5EF4-FFF2-40B4-BE49-F238E27FC236}">
                <a16:creationId xmlns:a16="http://schemas.microsoft.com/office/drawing/2014/main" id="{585AD2D7-51F5-EA9A-E0B1-01C982EC75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640407" y="2059984"/>
            <a:ext cx="8058610" cy="4126504"/>
          </a:xfrm>
          <a:prstGeom prst="rect">
            <a:avLst/>
          </a:prstGeom>
        </p:spPr>
      </p:pic>
      <p:sp>
        <p:nvSpPr>
          <p:cNvPr id="5" name="Slide Number Placeholder 4">
            <a:extLst>
              <a:ext uri="{FF2B5EF4-FFF2-40B4-BE49-F238E27FC236}">
                <a16:creationId xmlns:a16="http://schemas.microsoft.com/office/drawing/2014/main" id="{C055EE15-A149-C05B-FFC4-E5E9FFDE6EDF}"/>
              </a:ext>
            </a:extLst>
          </p:cNvPr>
          <p:cNvSpPr>
            <a:spLocks noGrp="1"/>
          </p:cNvSpPr>
          <p:nvPr>
            <p:ph type="sldNum" sz="quarter" idx="12"/>
          </p:nvPr>
        </p:nvSpPr>
        <p:spPr/>
        <p:txBody>
          <a:bodyPr/>
          <a:lstStyle/>
          <a:p>
            <a:fld id="{ED37F4AC-6131-401B-9C0F-D6C4A4AE0949}" type="slidenum">
              <a:rPr lang="en-US" smtClean="0"/>
              <a:t>15</a:t>
            </a:fld>
            <a:endParaRPr lang="en-US"/>
          </a:p>
        </p:txBody>
      </p:sp>
      <p:graphicFrame>
        <p:nvGraphicFramePr>
          <p:cNvPr id="6" name="Diagram 5">
            <a:extLst>
              <a:ext uri="{FF2B5EF4-FFF2-40B4-BE49-F238E27FC236}">
                <a16:creationId xmlns:a16="http://schemas.microsoft.com/office/drawing/2014/main" id="{CE3F53A0-142A-7059-9BBA-6DCDFD8265E3}"/>
              </a:ext>
            </a:extLst>
          </p:cNvPr>
          <p:cNvGraphicFramePr/>
          <p:nvPr>
            <p:extLst>
              <p:ext uri="{D42A27DB-BD31-4B8C-83A1-F6EECF244321}">
                <p14:modId xmlns:p14="http://schemas.microsoft.com/office/powerpoint/2010/main" val="3781073556"/>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862760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2E62-A039-A368-E444-14688318F833}"/>
              </a:ext>
            </a:extLst>
          </p:cNvPr>
          <p:cNvSpPr>
            <a:spLocks noGrp="1"/>
          </p:cNvSpPr>
          <p:nvPr>
            <p:ph type="title"/>
          </p:nvPr>
        </p:nvSpPr>
        <p:spPr/>
        <p:txBody>
          <a:bodyPr/>
          <a:lstStyle/>
          <a:p>
            <a:r>
              <a:rPr lang="en-US" dirty="0"/>
              <a:t>Different Reference Frames Used</a:t>
            </a:r>
          </a:p>
        </p:txBody>
      </p:sp>
      <p:sp>
        <p:nvSpPr>
          <p:cNvPr id="3" name="Content Placeholder 2">
            <a:extLst>
              <a:ext uri="{FF2B5EF4-FFF2-40B4-BE49-F238E27FC236}">
                <a16:creationId xmlns:a16="http://schemas.microsoft.com/office/drawing/2014/main" id="{E89BDB6A-0B00-2214-E274-5A17F98662D0}"/>
              </a:ext>
            </a:extLst>
          </p:cNvPr>
          <p:cNvSpPr>
            <a:spLocks noGrp="1"/>
          </p:cNvSpPr>
          <p:nvPr>
            <p:ph idx="1"/>
          </p:nvPr>
        </p:nvSpPr>
        <p:spPr/>
        <p:txBody>
          <a:bodyPr/>
          <a:lstStyle/>
          <a:p>
            <a:pPr marL="457200" indent="-457200">
              <a:buFont typeface="+mj-lt"/>
              <a:buAutoNum type="arabicPeriod"/>
            </a:pPr>
            <a:r>
              <a:rPr lang="en-US" dirty="0"/>
              <a:t>Global Frame</a:t>
            </a:r>
          </a:p>
          <a:p>
            <a:pPr marL="457200" indent="-457200">
              <a:buFont typeface="+mj-lt"/>
              <a:buAutoNum type="arabicPeriod"/>
            </a:pPr>
            <a:r>
              <a:rPr lang="en-US" dirty="0"/>
              <a:t>Body Frame</a:t>
            </a:r>
          </a:p>
          <a:p>
            <a:pPr marL="457200" indent="-457200">
              <a:buFont typeface="+mj-lt"/>
              <a:buAutoNum type="arabicPeriod"/>
            </a:pPr>
            <a:r>
              <a:rPr lang="en-US" dirty="0"/>
              <a:t>Wing Frame</a:t>
            </a:r>
          </a:p>
          <a:p>
            <a:pPr marL="457200" indent="-457200">
              <a:buFont typeface="+mj-lt"/>
              <a:buAutoNum type="arabicPeriod"/>
            </a:pPr>
            <a:r>
              <a:rPr lang="en-US" b="1" dirty="0"/>
              <a:t>Stability Frame</a:t>
            </a:r>
          </a:p>
          <a:p>
            <a:pPr marL="457200" indent="-457200">
              <a:buFont typeface="+mj-lt"/>
              <a:buAutoNum type="arabicPeriod"/>
            </a:pPr>
            <a:r>
              <a:rPr lang="en-US" dirty="0"/>
              <a:t>Tail Frame</a:t>
            </a:r>
          </a:p>
        </p:txBody>
      </p:sp>
      <p:grpSp>
        <p:nvGrpSpPr>
          <p:cNvPr id="26" name="Group 25">
            <a:extLst>
              <a:ext uri="{FF2B5EF4-FFF2-40B4-BE49-F238E27FC236}">
                <a16:creationId xmlns:a16="http://schemas.microsoft.com/office/drawing/2014/main" id="{F298693A-E7B2-3CAB-361E-508DA67AEB8A}"/>
              </a:ext>
            </a:extLst>
          </p:cNvPr>
          <p:cNvGrpSpPr/>
          <p:nvPr/>
        </p:nvGrpSpPr>
        <p:grpSpPr>
          <a:xfrm>
            <a:off x="3908152" y="2031484"/>
            <a:ext cx="6684166" cy="3589717"/>
            <a:chOff x="3908152" y="2031484"/>
            <a:chExt cx="6684166" cy="3589717"/>
          </a:xfrm>
        </p:grpSpPr>
        <p:sp>
          <p:nvSpPr>
            <p:cNvPr id="4" name="Rectangle 3">
              <a:extLst>
                <a:ext uri="{FF2B5EF4-FFF2-40B4-BE49-F238E27FC236}">
                  <a16:creationId xmlns:a16="http://schemas.microsoft.com/office/drawing/2014/main" id="{C7218DD5-13D9-ABBF-782A-F28FB558F633}"/>
                </a:ext>
              </a:extLst>
            </p:cNvPr>
            <p:cNvSpPr/>
            <p:nvPr/>
          </p:nvSpPr>
          <p:spPr>
            <a:xfrm rot="16521922">
              <a:off x="5821106" y="3551135"/>
              <a:ext cx="66400" cy="7540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CC29D37E-449C-AEED-D103-FB9C6BC74B4F}"/>
                </a:ext>
              </a:extLst>
            </p:cNvPr>
            <p:cNvCxnSpPr>
              <a:cxnSpLocks/>
            </p:cNvCxnSpPr>
            <p:nvPr/>
          </p:nvCxnSpPr>
          <p:spPr>
            <a:xfrm flipV="1">
              <a:off x="4948024" y="2216150"/>
              <a:ext cx="0" cy="3405051"/>
            </a:xfrm>
            <a:prstGeom prst="straightConnector1">
              <a:avLst/>
            </a:prstGeom>
            <a:ln w="38100">
              <a:tailEnd type="triangle" w="lg" len="lg"/>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71C45BF1-0FFD-B069-4BD7-D54A34255291}"/>
                </a:ext>
              </a:extLst>
            </p:cNvPr>
            <p:cNvCxnSpPr>
              <a:cxnSpLocks/>
            </p:cNvCxnSpPr>
            <p:nvPr/>
          </p:nvCxnSpPr>
          <p:spPr>
            <a:xfrm>
              <a:off x="3908152" y="4812622"/>
              <a:ext cx="5486400" cy="0"/>
            </a:xfrm>
            <a:prstGeom prst="straightConnector1">
              <a:avLst/>
            </a:prstGeom>
            <a:ln w="38100">
              <a:headEnd w="med" len="med"/>
              <a:tailEnd type="triangle" w="lg" len="lg"/>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B3FFC76C-9FAF-EF61-93C1-852EE9F391BC}"/>
                </a:ext>
              </a:extLst>
            </p:cNvPr>
            <p:cNvSpPr txBox="1"/>
            <p:nvPr/>
          </p:nvSpPr>
          <p:spPr>
            <a:xfrm>
              <a:off x="4966387" y="2031484"/>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y</a:t>
              </a:r>
            </a:p>
          </p:txBody>
        </p:sp>
        <p:sp>
          <p:nvSpPr>
            <p:cNvPr id="8" name="TextBox 7">
              <a:extLst>
                <a:ext uri="{FF2B5EF4-FFF2-40B4-BE49-F238E27FC236}">
                  <a16:creationId xmlns:a16="http://schemas.microsoft.com/office/drawing/2014/main" id="{0E72D929-3478-CA99-0627-597533BEB2C4}"/>
                </a:ext>
              </a:extLst>
            </p:cNvPr>
            <p:cNvSpPr txBox="1"/>
            <p:nvPr/>
          </p:nvSpPr>
          <p:spPr>
            <a:xfrm>
              <a:off x="9236075" y="4400712"/>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x</a:t>
              </a:r>
            </a:p>
          </p:txBody>
        </p:sp>
        <p:sp>
          <p:nvSpPr>
            <p:cNvPr id="9" name="TextBox 8">
              <a:extLst>
                <a:ext uri="{FF2B5EF4-FFF2-40B4-BE49-F238E27FC236}">
                  <a16:creationId xmlns:a16="http://schemas.microsoft.com/office/drawing/2014/main" id="{24FE38D4-963F-B6AF-018B-83E8C9D3A499}"/>
                </a:ext>
              </a:extLst>
            </p:cNvPr>
            <p:cNvSpPr txBox="1"/>
            <p:nvPr/>
          </p:nvSpPr>
          <p:spPr>
            <a:xfrm>
              <a:off x="4525415" y="4789796"/>
              <a:ext cx="51386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a:t>
              </a:r>
            </a:p>
          </p:txBody>
        </p:sp>
        <p:grpSp>
          <p:nvGrpSpPr>
            <p:cNvPr id="10" name="Group 9">
              <a:extLst>
                <a:ext uri="{FF2B5EF4-FFF2-40B4-BE49-F238E27FC236}">
                  <a16:creationId xmlns:a16="http://schemas.microsoft.com/office/drawing/2014/main" id="{D04F759C-E9D2-1A16-8D21-DA2652DA2145}"/>
                </a:ext>
              </a:extLst>
            </p:cNvPr>
            <p:cNvGrpSpPr/>
            <p:nvPr/>
          </p:nvGrpSpPr>
          <p:grpSpPr>
            <a:xfrm>
              <a:off x="5899660" y="3280962"/>
              <a:ext cx="2630744" cy="310077"/>
              <a:chOff x="2821244" y="1804212"/>
              <a:chExt cx="1299409" cy="168871"/>
            </a:xfrm>
          </p:grpSpPr>
          <p:sp>
            <p:nvSpPr>
              <p:cNvPr id="11" name="Oval 10">
                <a:extLst>
                  <a:ext uri="{FF2B5EF4-FFF2-40B4-BE49-F238E27FC236}">
                    <a16:creationId xmlns:a16="http://schemas.microsoft.com/office/drawing/2014/main" id="{D90CC9EA-E4E2-B2DD-E772-77986B5A5362}"/>
                  </a:ext>
                </a:extLst>
              </p:cNvPr>
              <p:cNvSpPr/>
              <p:nvPr/>
            </p:nvSpPr>
            <p:spPr>
              <a:xfrm rot="20100000">
                <a:off x="2821244" y="1804212"/>
                <a:ext cx="1299409" cy="168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237B16-6925-4D63-A94E-8BE06C5103E8}"/>
                  </a:ext>
                </a:extLst>
              </p:cNvPr>
              <p:cNvCxnSpPr>
                <a:cxnSpLocks/>
              </p:cNvCxnSpPr>
              <p:nvPr/>
            </p:nvCxnSpPr>
            <p:spPr>
              <a:xfrm flipH="1">
                <a:off x="3099400" y="1880058"/>
                <a:ext cx="341940" cy="55721"/>
              </a:xfrm>
              <a:prstGeom prst="line">
                <a:avLst/>
              </a:prstGeom>
              <a:ln>
                <a:solidFill>
                  <a:srgbClr val="7030A0"/>
                </a:solidFill>
                <a:headEnd type="none"/>
                <a:tailEnd type="triangle"/>
              </a:ln>
            </p:spPr>
            <p:style>
              <a:lnRef idx="1">
                <a:schemeClr val="accent5"/>
              </a:lnRef>
              <a:fillRef idx="0">
                <a:schemeClr val="accent5"/>
              </a:fillRef>
              <a:effectRef idx="0">
                <a:schemeClr val="accent5"/>
              </a:effectRef>
              <a:fontRef idx="minor">
                <a:schemeClr val="tx1"/>
              </a:fontRef>
            </p:style>
          </p:cxnSp>
        </p:grpSp>
        <p:cxnSp>
          <p:nvCxnSpPr>
            <p:cNvPr id="13" name="Straight Connector 12">
              <a:extLst>
                <a:ext uri="{FF2B5EF4-FFF2-40B4-BE49-F238E27FC236}">
                  <a16:creationId xmlns:a16="http://schemas.microsoft.com/office/drawing/2014/main" id="{90EC6DF5-78B0-5288-0C9E-FB9BD8B64B85}"/>
                </a:ext>
              </a:extLst>
            </p:cNvPr>
            <p:cNvCxnSpPr>
              <a:cxnSpLocks/>
            </p:cNvCxnSpPr>
            <p:nvPr/>
          </p:nvCxnSpPr>
          <p:spPr>
            <a:xfrm flipV="1">
              <a:off x="7155090" y="3164679"/>
              <a:ext cx="2275126" cy="265442"/>
            </a:xfrm>
            <a:prstGeom prst="line">
              <a:avLst/>
            </a:prstGeom>
            <a:ln>
              <a:solidFill>
                <a:srgbClr val="00B0F0"/>
              </a:solidFill>
              <a:prstDash val="solid"/>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11547E24-9020-C085-70E0-11279B5AC402}"/>
                </a:ext>
              </a:extLst>
            </p:cNvPr>
            <p:cNvSpPr txBox="1"/>
            <p:nvPr/>
          </p:nvSpPr>
          <p:spPr>
            <a:xfrm>
              <a:off x="8703142" y="2895898"/>
              <a:ext cx="1889176" cy="276999"/>
            </a:xfrm>
            <a:prstGeom prst="rect">
              <a:avLst/>
            </a:prstGeom>
            <a:noFill/>
          </p:spPr>
          <p:txBody>
            <a:bodyPr wrap="square" rtlCol="0">
              <a:spAutoFit/>
            </a:bodyPr>
            <a:lstStyle/>
            <a:p>
              <a:r>
                <a:rPr lang="en-US" sz="1200" b="1" dirty="0" err="1">
                  <a:solidFill>
                    <a:srgbClr val="00B0F0"/>
                  </a:solidFill>
                  <a:latin typeface="Times New Roman" panose="02020603050405020304" pitchFamily="18" charset="0"/>
                  <a:cs typeface="Times New Roman" panose="02020603050405020304" pitchFamily="18" charset="0"/>
                </a:rPr>
                <a:t>v</a:t>
              </a:r>
              <a:r>
                <a:rPr lang="en-US" sz="1200" b="1" baseline="-25000" dirty="0" err="1">
                  <a:solidFill>
                    <a:srgbClr val="00B0F0"/>
                  </a:solidFill>
                  <a:latin typeface="Times New Roman" panose="02020603050405020304" pitchFamily="18" charset="0"/>
                  <a:cs typeface="Times New Roman" panose="02020603050405020304" pitchFamily="18" charset="0"/>
                </a:rPr>
                <a:t>body</a:t>
              </a:r>
              <a:endParaRPr lang="en-US" sz="1200" b="1" baseline="-25000" dirty="0">
                <a:solidFill>
                  <a:srgbClr val="00B0F0"/>
                </a:solidFill>
                <a:latin typeface="Times New Roman" panose="02020603050405020304" pitchFamily="18" charset="0"/>
                <a:cs typeface="Times New Roman" panose="02020603050405020304" pitchFamily="18" charset="0"/>
              </a:endParaRPr>
            </a:p>
          </p:txBody>
        </p:sp>
        <p:sp>
          <p:nvSpPr>
            <p:cNvPr id="15" name="Oval 14">
              <a:extLst>
                <a:ext uri="{FF2B5EF4-FFF2-40B4-BE49-F238E27FC236}">
                  <a16:creationId xmlns:a16="http://schemas.microsoft.com/office/drawing/2014/main" id="{6A5B2B0F-1B8F-69BB-1900-8C4821CB9352}"/>
                </a:ext>
              </a:extLst>
            </p:cNvPr>
            <p:cNvSpPr/>
            <p:nvPr/>
          </p:nvSpPr>
          <p:spPr>
            <a:xfrm>
              <a:off x="7113842" y="3361938"/>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5645AF1-DDCA-5D76-ED9D-8B9AF0404C59}"/>
                </a:ext>
              </a:extLst>
            </p:cNvPr>
            <p:cNvSpPr/>
            <p:nvPr/>
          </p:nvSpPr>
          <p:spPr>
            <a:xfrm>
              <a:off x="5957373" y="3901264"/>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B0DF1EA9-2493-F3E1-F370-6B9B7CE7CC4E}"/>
                </a:ext>
              </a:extLst>
            </p:cNvPr>
            <p:cNvCxnSpPr>
              <a:cxnSpLocks/>
            </p:cNvCxnSpPr>
            <p:nvPr/>
          </p:nvCxnSpPr>
          <p:spPr>
            <a:xfrm flipV="1">
              <a:off x="6031099" y="3886568"/>
              <a:ext cx="932777" cy="63136"/>
            </a:xfrm>
            <a:prstGeom prst="line">
              <a:avLst/>
            </a:prstGeom>
            <a:ln>
              <a:solidFill>
                <a:srgbClr val="00B0F0"/>
              </a:solidFill>
              <a:prstDash val="solid"/>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A347B9AD-0607-B548-266A-F1E465FD2DE5}"/>
                </a:ext>
              </a:extLst>
            </p:cNvPr>
            <p:cNvSpPr txBox="1"/>
            <p:nvPr/>
          </p:nvSpPr>
          <p:spPr>
            <a:xfrm>
              <a:off x="6819397" y="3650797"/>
              <a:ext cx="1889176" cy="276999"/>
            </a:xfrm>
            <a:prstGeom prst="rect">
              <a:avLst/>
            </a:prstGeom>
            <a:noFill/>
          </p:spPr>
          <p:txBody>
            <a:bodyPr wrap="square" rtlCol="0">
              <a:spAutoFit/>
            </a:bodyPr>
            <a:lstStyle/>
            <a:p>
              <a:r>
                <a:rPr lang="en-US" sz="1200" b="1" dirty="0" err="1">
                  <a:solidFill>
                    <a:srgbClr val="00B0F0"/>
                  </a:solidFill>
                  <a:latin typeface="Times New Roman" panose="02020603050405020304" pitchFamily="18" charset="0"/>
                  <a:cs typeface="Times New Roman" panose="02020603050405020304" pitchFamily="18" charset="0"/>
                </a:rPr>
                <a:t>v</a:t>
              </a:r>
              <a:r>
                <a:rPr lang="en-US" sz="1200" b="1" baseline="-25000" dirty="0" err="1">
                  <a:solidFill>
                    <a:srgbClr val="00B0F0"/>
                  </a:solidFill>
                  <a:latin typeface="Times New Roman" panose="02020603050405020304" pitchFamily="18" charset="0"/>
                  <a:cs typeface="Times New Roman" panose="02020603050405020304" pitchFamily="18" charset="0"/>
                </a:rPr>
                <a:t>tail</a:t>
              </a:r>
              <a:endParaRPr lang="en-US" sz="1200" b="1" baseline="-25000" dirty="0">
                <a:solidFill>
                  <a:srgbClr val="00B0F0"/>
                </a:solidFill>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8DB4353F-B7AC-561F-D3DC-8FFFD25BFBEA}"/>
                </a:ext>
              </a:extLst>
            </p:cNvPr>
            <p:cNvCxnSpPr>
              <a:cxnSpLocks/>
            </p:cNvCxnSpPr>
            <p:nvPr/>
          </p:nvCxnSpPr>
          <p:spPr>
            <a:xfrm flipH="1" flipV="1">
              <a:off x="7062302" y="2804389"/>
              <a:ext cx="106164" cy="604427"/>
            </a:xfrm>
            <a:prstGeom prst="line">
              <a:avLst/>
            </a:prstGeom>
            <a:ln>
              <a:solidFill>
                <a:srgbClr val="7030A0"/>
              </a:solidFill>
              <a:headEnd type="none"/>
              <a:tailEnd type="triangle"/>
            </a:ln>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7428BFF3-4DC7-D1D1-65DD-F48F027B0CE9}"/>
                </a:ext>
              </a:extLst>
            </p:cNvPr>
            <p:cNvSpPr txBox="1"/>
            <p:nvPr/>
          </p:nvSpPr>
          <p:spPr>
            <a:xfrm>
              <a:off x="7020684" y="2603626"/>
              <a:ext cx="1889176" cy="261610"/>
            </a:xfrm>
            <a:prstGeom prst="rect">
              <a:avLst/>
            </a:prstGeom>
            <a:noFill/>
          </p:spPr>
          <p:txBody>
            <a:bodyPr wrap="square" rtlCol="0">
              <a:spAutoFit/>
            </a:bodyPr>
            <a:lstStyle/>
            <a:p>
              <a:r>
                <a:rPr lang="en-US" sz="1100" b="1" dirty="0" err="1">
                  <a:solidFill>
                    <a:srgbClr val="7030A0"/>
                  </a:solidFill>
                  <a:latin typeface="Times New Roman" panose="02020603050405020304" pitchFamily="18" charset="0"/>
                  <a:cs typeface="Times New Roman" panose="02020603050405020304" pitchFamily="18" charset="0"/>
                </a:rPr>
                <a:t>Lift</a:t>
              </a:r>
              <a:r>
                <a:rPr lang="en-US" sz="1100" b="1" baseline="-25000" dirty="0" err="1">
                  <a:solidFill>
                    <a:srgbClr val="7030A0"/>
                  </a:solidFill>
                  <a:latin typeface="Times New Roman" panose="02020603050405020304" pitchFamily="18" charset="0"/>
                  <a:cs typeface="Times New Roman" panose="02020603050405020304" pitchFamily="18" charset="0"/>
                </a:rPr>
                <a:t>body</a:t>
              </a:r>
              <a:endParaRPr lang="en-US" sz="1100" b="1" baseline="-25000" dirty="0">
                <a:solidFill>
                  <a:srgbClr val="7030A0"/>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A1D66695-A503-359C-1DCF-A34069A3F606}"/>
                </a:ext>
              </a:extLst>
            </p:cNvPr>
            <p:cNvSpPr txBox="1"/>
            <p:nvPr/>
          </p:nvSpPr>
          <p:spPr>
            <a:xfrm>
              <a:off x="6255149" y="3137330"/>
              <a:ext cx="795231" cy="261610"/>
            </a:xfrm>
            <a:prstGeom prst="rect">
              <a:avLst/>
            </a:prstGeom>
            <a:noFill/>
          </p:spPr>
          <p:txBody>
            <a:bodyPr wrap="square" rtlCol="0">
              <a:spAutoFit/>
            </a:bodyPr>
            <a:lstStyle/>
            <a:p>
              <a:r>
                <a:rPr lang="en-US" sz="1100" b="1" dirty="0" err="1">
                  <a:solidFill>
                    <a:srgbClr val="7030A0"/>
                  </a:solidFill>
                  <a:latin typeface="Times New Roman" panose="02020603050405020304" pitchFamily="18" charset="0"/>
                  <a:cs typeface="Times New Roman" panose="02020603050405020304" pitchFamily="18" charset="0"/>
                </a:rPr>
                <a:t>Drag</a:t>
              </a:r>
              <a:r>
                <a:rPr lang="en-US" sz="1100" b="1" baseline="-25000" dirty="0" err="1">
                  <a:solidFill>
                    <a:srgbClr val="7030A0"/>
                  </a:solidFill>
                  <a:latin typeface="Times New Roman" panose="02020603050405020304" pitchFamily="18" charset="0"/>
                  <a:cs typeface="Times New Roman" panose="02020603050405020304" pitchFamily="18" charset="0"/>
                </a:rPr>
                <a:t>body</a:t>
              </a:r>
              <a:endParaRPr lang="en-US" sz="1100" b="1" baseline="-25000" dirty="0">
                <a:solidFill>
                  <a:srgbClr val="7030A0"/>
                </a:solidFill>
                <a:latin typeface="Times New Roman" panose="02020603050405020304" pitchFamily="18" charset="0"/>
                <a:cs typeface="Times New Roman" panose="02020603050405020304" pitchFamily="18" charset="0"/>
              </a:endParaRPr>
            </a:p>
          </p:txBody>
        </p:sp>
        <p:cxnSp>
          <p:nvCxnSpPr>
            <p:cNvPr id="22" name="Straight Connector 21">
              <a:extLst>
                <a:ext uri="{FF2B5EF4-FFF2-40B4-BE49-F238E27FC236}">
                  <a16:creationId xmlns:a16="http://schemas.microsoft.com/office/drawing/2014/main" id="{B25DB2A5-7D97-1A8E-66D4-6B109207ED9F}"/>
                </a:ext>
              </a:extLst>
            </p:cNvPr>
            <p:cNvCxnSpPr>
              <a:cxnSpLocks/>
            </p:cNvCxnSpPr>
            <p:nvPr/>
          </p:nvCxnSpPr>
          <p:spPr>
            <a:xfrm flipH="1" flipV="1">
              <a:off x="5980974" y="3361938"/>
              <a:ext cx="40437" cy="600056"/>
            </a:xfrm>
            <a:prstGeom prst="line">
              <a:avLst/>
            </a:prstGeom>
            <a:ln>
              <a:solidFill>
                <a:srgbClr val="7030A0"/>
              </a:solidFill>
              <a:tailEnd type="triangle"/>
            </a:ln>
          </p:spPr>
          <p:style>
            <a:lnRef idx="1">
              <a:schemeClr val="accent5"/>
            </a:lnRef>
            <a:fillRef idx="0">
              <a:schemeClr val="accent5"/>
            </a:fillRef>
            <a:effectRef idx="0">
              <a:schemeClr val="accent5"/>
            </a:effectRef>
            <a:fontRef idx="minor">
              <a:schemeClr val="tx1"/>
            </a:fontRef>
          </p:style>
        </p:cxnSp>
        <p:cxnSp>
          <p:nvCxnSpPr>
            <p:cNvPr id="23" name="Straight Connector 22">
              <a:extLst>
                <a:ext uri="{FF2B5EF4-FFF2-40B4-BE49-F238E27FC236}">
                  <a16:creationId xmlns:a16="http://schemas.microsoft.com/office/drawing/2014/main" id="{E6388E23-DB73-62C0-B680-B32F55DC0807}"/>
                </a:ext>
              </a:extLst>
            </p:cNvPr>
            <p:cNvCxnSpPr>
              <a:cxnSpLocks/>
            </p:cNvCxnSpPr>
            <p:nvPr/>
          </p:nvCxnSpPr>
          <p:spPr>
            <a:xfrm flipH="1">
              <a:off x="5702300" y="3952476"/>
              <a:ext cx="321589" cy="44000"/>
            </a:xfrm>
            <a:prstGeom prst="line">
              <a:avLst/>
            </a:prstGeom>
            <a:ln>
              <a:solidFill>
                <a:srgbClr val="7030A0"/>
              </a:solidFill>
              <a:tailEnd type="triangle"/>
            </a:ln>
          </p:spPr>
          <p:style>
            <a:lnRef idx="1">
              <a:schemeClr val="accent5"/>
            </a:lnRef>
            <a:fillRef idx="0">
              <a:schemeClr val="accent5"/>
            </a:fillRef>
            <a:effectRef idx="0">
              <a:schemeClr val="accent5"/>
            </a:effectRef>
            <a:fontRef idx="minor">
              <a:schemeClr val="tx1"/>
            </a:fontRef>
          </p:style>
        </p:cxnSp>
        <p:sp>
          <p:nvSpPr>
            <p:cNvPr id="24" name="TextBox 23">
              <a:extLst>
                <a:ext uri="{FF2B5EF4-FFF2-40B4-BE49-F238E27FC236}">
                  <a16:creationId xmlns:a16="http://schemas.microsoft.com/office/drawing/2014/main" id="{59D1ED3A-ACD0-7578-4533-86D965317698}"/>
                </a:ext>
              </a:extLst>
            </p:cNvPr>
            <p:cNvSpPr txBox="1"/>
            <p:nvPr/>
          </p:nvSpPr>
          <p:spPr>
            <a:xfrm>
              <a:off x="5317443" y="3634048"/>
              <a:ext cx="1889176" cy="261610"/>
            </a:xfrm>
            <a:prstGeom prst="rect">
              <a:avLst/>
            </a:prstGeom>
            <a:noFill/>
          </p:spPr>
          <p:txBody>
            <a:bodyPr wrap="square" rtlCol="0">
              <a:spAutoFit/>
            </a:bodyPr>
            <a:lstStyle/>
            <a:p>
              <a:r>
                <a:rPr lang="en-US" sz="1100" b="1" dirty="0" err="1">
                  <a:solidFill>
                    <a:srgbClr val="7030A0"/>
                  </a:solidFill>
                  <a:latin typeface="Times New Roman" panose="02020603050405020304" pitchFamily="18" charset="0"/>
                  <a:cs typeface="Times New Roman" panose="02020603050405020304" pitchFamily="18" charset="0"/>
                </a:rPr>
                <a:t>Drag</a:t>
              </a:r>
              <a:r>
                <a:rPr lang="en-US" sz="1100" b="1" baseline="-25000" dirty="0" err="1">
                  <a:solidFill>
                    <a:srgbClr val="7030A0"/>
                  </a:solidFill>
                  <a:latin typeface="Times New Roman" panose="02020603050405020304" pitchFamily="18" charset="0"/>
                  <a:cs typeface="Times New Roman" panose="02020603050405020304" pitchFamily="18" charset="0"/>
                </a:rPr>
                <a:t>tail</a:t>
              </a:r>
              <a:endParaRPr lang="en-US" sz="1100" b="1" baseline="-25000" dirty="0">
                <a:solidFill>
                  <a:srgbClr val="7030A0"/>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0CE55A85-9D1D-5892-4C9B-C3E560B261F7}"/>
                </a:ext>
              </a:extLst>
            </p:cNvPr>
            <p:cNvSpPr txBox="1"/>
            <p:nvPr/>
          </p:nvSpPr>
          <p:spPr>
            <a:xfrm>
              <a:off x="5502436" y="3216294"/>
              <a:ext cx="538020" cy="261610"/>
            </a:xfrm>
            <a:prstGeom prst="rect">
              <a:avLst/>
            </a:prstGeom>
            <a:noFill/>
          </p:spPr>
          <p:txBody>
            <a:bodyPr wrap="square" rtlCol="0">
              <a:spAutoFit/>
            </a:bodyPr>
            <a:lstStyle/>
            <a:p>
              <a:r>
                <a:rPr lang="en-US" sz="1100" b="1" dirty="0" err="1">
                  <a:solidFill>
                    <a:srgbClr val="7030A0"/>
                  </a:solidFill>
                  <a:latin typeface="Times New Roman" panose="02020603050405020304" pitchFamily="18" charset="0"/>
                  <a:cs typeface="Times New Roman" panose="02020603050405020304" pitchFamily="18" charset="0"/>
                </a:rPr>
                <a:t>Lift</a:t>
              </a:r>
              <a:r>
                <a:rPr lang="en-US" sz="1100" b="1" baseline="-25000" dirty="0" err="1">
                  <a:solidFill>
                    <a:srgbClr val="7030A0"/>
                  </a:solidFill>
                  <a:latin typeface="Times New Roman" panose="02020603050405020304" pitchFamily="18" charset="0"/>
                  <a:cs typeface="Times New Roman" panose="02020603050405020304" pitchFamily="18" charset="0"/>
                </a:rPr>
                <a:t>tail</a:t>
              </a:r>
              <a:endParaRPr lang="en-US" sz="1100" b="1" baseline="-25000" dirty="0">
                <a:solidFill>
                  <a:srgbClr val="7030A0"/>
                </a:solidFill>
                <a:latin typeface="Times New Roman" panose="02020603050405020304" pitchFamily="18" charset="0"/>
                <a:cs typeface="Times New Roman" panose="02020603050405020304" pitchFamily="18" charset="0"/>
              </a:endParaRPr>
            </a:p>
          </p:txBody>
        </p:sp>
      </p:grpSp>
      <p:sp>
        <p:nvSpPr>
          <p:cNvPr id="30" name="Slide Number Placeholder 29">
            <a:extLst>
              <a:ext uri="{FF2B5EF4-FFF2-40B4-BE49-F238E27FC236}">
                <a16:creationId xmlns:a16="http://schemas.microsoft.com/office/drawing/2014/main" id="{E38DFD6D-CEBB-BBB1-AC6B-109E2AE42302}"/>
              </a:ext>
            </a:extLst>
          </p:cNvPr>
          <p:cNvSpPr>
            <a:spLocks noGrp="1"/>
          </p:cNvSpPr>
          <p:nvPr>
            <p:ph type="sldNum" sz="quarter" idx="12"/>
          </p:nvPr>
        </p:nvSpPr>
        <p:spPr/>
        <p:txBody>
          <a:bodyPr/>
          <a:lstStyle/>
          <a:p>
            <a:fld id="{ED37F4AC-6131-401B-9C0F-D6C4A4AE0949}" type="slidenum">
              <a:rPr lang="en-US" smtClean="0"/>
              <a:t>16</a:t>
            </a:fld>
            <a:endParaRPr lang="en-US"/>
          </a:p>
        </p:txBody>
      </p:sp>
      <p:graphicFrame>
        <p:nvGraphicFramePr>
          <p:cNvPr id="27" name="Diagram 26">
            <a:extLst>
              <a:ext uri="{FF2B5EF4-FFF2-40B4-BE49-F238E27FC236}">
                <a16:creationId xmlns:a16="http://schemas.microsoft.com/office/drawing/2014/main" id="{8DF4010D-0654-CCF0-56DA-034E70ED7FB4}"/>
              </a:ext>
            </a:extLst>
          </p:cNvPr>
          <p:cNvGraphicFramePr/>
          <p:nvPr>
            <p:extLst>
              <p:ext uri="{D42A27DB-BD31-4B8C-83A1-F6EECF244321}">
                <p14:modId xmlns:p14="http://schemas.microsoft.com/office/powerpoint/2010/main" val="2147275214"/>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9571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E2E62-A039-A368-E444-14688318F833}"/>
              </a:ext>
            </a:extLst>
          </p:cNvPr>
          <p:cNvSpPr>
            <a:spLocks noGrp="1"/>
          </p:cNvSpPr>
          <p:nvPr>
            <p:ph type="title"/>
          </p:nvPr>
        </p:nvSpPr>
        <p:spPr/>
        <p:txBody>
          <a:bodyPr/>
          <a:lstStyle/>
          <a:p>
            <a:r>
              <a:rPr lang="en-US" dirty="0"/>
              <a:t>Different Reference Frames Used</a:t>
            </a:r>
          </a:p>
        </p:txBody>
      </p:sp>
      <p:sp>
        <p:nvSpPr>
          <p:cNvPr id="3" name="Content Placeholder 2">
            <a:extLst>
              <a:ext uri="{FF2B5EF4-FFF2-40B4-BE49-F238E27FC236}">
                <a16:creationId xmlns:a16="http://schemas.microsoft.com/office/drawing/2014/main" id="{E89BDB6A-0B00-2214-E274-5A17F98662D0}"/>
              </a:ext>
            </a:extLst>
          </p:cNvPr>
          <p:cNvSpPr>
            <a:spLocks noGrp="1"/>
          </p:cNvSpPr>
          <p:nvPr>
            <p:ph idx="1"/>
          </p:nvPr>
        </p:nvSpPr>
        <p:spPr/>
        <p:txBody>
          <a:bodyPr/>
          <a:lstStyle/>
          <a:p>
            <a:pPr marL="457200" indent="-457200">
              <a:buFont typeface="+mj-lt"/>
              <a:buAutoNum type="arabicPeriod"/>
            </a:pPr>
            <a:r>
              <a:rPr lang="en-US" dirty="0"/>
              <a:t>Global Frame</a:t>
            </a:r>
          </a:p>
          <a:p>
            <a:pPr marL="457200" indent="-457200">
              <a:buFont typeface="+mj-lt"/>
              <a:buAutoNum type="arabicPeriod"/>
            </a:pPr>
            <a:r>
              <a:rPr lang="en-US" dirty="0"/>
              <a:t>Body Frame</a:t>
            </a:r>
          </a:p>
          <a:p>
            <a:pPr marL="457200" indent="-457200">
              <a:buFont typeface="+mj-lt"/>
              <a:buAutoNum type="arabicPeriod"/>
            </a:pPr>
            <a:r>
              <a:rPr lang="en-US" dirty="0"/>
              <a:t>Wing Frame</a:t>
            </a:r>
          </a:p>
          <a:p>
            <a:pPr marL="457200" indent="-457200">
              <a:buFont typeface="+mj-lt"/>
              <a:buAutoNum type="arabicPeriod"/>
            </a:pPr>
            <a:r>
              <a:rPr lang="en-US" dirty="0"/>
              <a:t>Stability Frame</a:t>
            </a:r>
          </a:p>
          <a:p>
            <a:pPr marL="457200" indent="-457200">
              <a:buFont typeface="+mj-lt"/>
              <a:buAutoNum type="arabicPeriod"/>
            </a:pPr>
            <a:r>
              <a:rPr lang="en-US" b="1" dirty="0"/>
              <a:t>Tail Frame</a:t>
            </a:r>
          </a:p>
        </p:txBody>
      </p:sp>
      <p:sp>
        <p:nvSpPr>
          <p:cNvPr id="74" name="Rectangle 73">
            <a:extLst>
              <a:ext uri="{FF2B5EF4-FFF2-40B4-BE49-F238E27FC236}">
                <a16:creationId xmlns:a16="http://schemas.microsoft.com/office/drawing/2014/main" id="{AA8A328D-4A72-5AEA-07A1-DB130C37F9A7}"/>
              </a:ext>
            </a:extLst>
          </p:cNvPr>
          <p:cNvSpPr/>
          <p:nvPr/>
        </p:nvSpPr>
        <p:spPr>
          <a:xfrm rot="16521922">
            <a:off x="5706806" y="3500335"/>
            <a:ext cx="66400" cy="7540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Arrow Connector 74">
            <a:extLst>
              <a:ext uri="{FF2B5EF4-FFF2-40B4-BE49-F238E27FC236}">
                <a16:creationId xmlns:a16="http://schemas.microsoft.com/office/drawing/2014/main" id="{E26632A3-3D20-F5F1-5CB4-B77218F01089}"/>
              </a:ext>
            </a:extLst>
          </p:cNvPr>
          <p:cNvCxnSpPr>
            <a:cxnSpLocks/>
          </p:cNvCxnSpPr>
          <p:nvPr/>
        </p:nvCxnSpPr>
        <p:spPr>
          <a:xfrm flipV="1">
            <a:off x="4833724" y="2165350"/>
            <a:ext cx="0" cy="3405051"/>
          </a:xfrm>
          <a:prstGeom prst="straightConnector1">
            <a:avLst/>
          </a:prstGeom>
          <a:ln w="38100">
            <a:tailEnd type="triangle" w="lg" len="lg"/>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6345561-6245-0A98-0E16-A4A50A809571}"/>
              </a:ext>
            </a:extLst>
          </p:cNvPr>
          <p:cNvCxnSpPr>
            <a:cxnSpLocks/>
          </p:cNvCxnSpPr>
          <p:nvPr/>
        </p:nvCxnSpPr>
        <p:spPr>
          <a:xfrm>
            <a:off x="3793852" y="4761822"/>
            <a:ext cx="5486400" cy="0"/>
          </a:xfrm>
          <a:prstGeom prst="straightConnector1">
            <a:avLst/>
          </a:prstGeom>
          <a:ln w="38100">
            <a:headEnd w="med" len="med"/>
            <a:tailEnd type="triangle" w="lg" len="lg"/>
          </a:ln>
        </p:spPr>
        <p:style>
          <a:lnRef idx="2">
            <a:schemeClr val="dk1"/>
          </a:lnRef>
          <a:fillRef idx="0">
            <a:schemeClr val="dk1"/>
          </a:fillRef>
          <a:effectRef idx="1">
            <a:schemeClr val="dk1"/>
          </a:effectRef>
          <a:fontRef idx="minor">
            <a:schemeClr val="tx1"/>
          </a:fontRef>
        </p:style>
      </p:cxnSp>
      <p:sp>
        <p:nvSpPr>
          <p:cNvPr id="77" name="TextBox 76">
            <a:extLst>
              <a:ext uri="{FF2B5EF4-FFF2-40B4-BE49-F238E27FC236}">
                <a16:creationId xmlns:a16="http://schemas.microsoft.com/office/drawing/2014/main" id="{C79DFE2F-C014-436E-B2E9-63AFA35963B4}"/>
              </a:ext>
            </a:extLst>
          </p:cNvPr>
          <p:cNvSpPr txBox="1"/>
          <p:nvPr/>
        </p:nvSpPr>
        <p:spPr>
          <a:xfrm>
            <a:off x="4852087" y="1980684"/>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y</a:t>
            </a:r>
          </a:p>
        </p:txBody>
      </p:sp>
      <p:sp>
        <p:nvSpPr>
          <p:cNvPr id="78" name="TextBox 77">
            <a:extLst>
              <a:ext uri="{FF2B5EF4-FFF2-40B4-BE49-F238E27FC236}">
                <a16:creationId xmlns:a16="http://schemas.microsoft.com/office/drawing/2014/main" id="{3EB44EB2-BD5C-D6BC-07B8-BCA9A03E0F39}"/>
              </a:ext>
            </a:extLst>
          </p:cNvPr>
          <p:cNvSpPr txBox="1"/>
          <p:nvPr/>
        </p:nvSpPr>
        <p:spPr>
          <a:xfrm>
            <a:off x="9121775" y="4349912"/>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x</a:t>
            </a:r>
          </a:p>
        </p:txBody>
      </p:sp>
      <p:sp>
        <p:nvSpPr>
          <p:cNvPr id="79" name="TextBox 78">
            <a:extLst>
              <a:ext uri="{FF2B5EF4-FFF2-40B4-BE49-F238E27FC236}">
                <a16:creationId xmlns:a16="http://schemas.microsoft.com/office/drawing/2014/main" id="{C881F86A-B9A4-39F8-1AC6-03512121EAEC}"/>
              </a:ext>
            </a:extLst>
          </p:cNvPr>
          <p:cNvSpPr txBox="1"/>
          <p:nvPr/>
        </p:nvSpPr>
        <p:spPr>
          <a:xfrm>
            <a:off x="4411115" y="4738996"/>
            <a:ext cx="51386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a:t>
            </a:r>
          </a:p>
        </p:txBody>
      </p:sp>
      <p:grpSp>
        <p:nvGrpSpPr>
          <p:cNvPr id="80" name="Group 79">
            <a:extLst>
              <a:ext uri="{FF2B5EF4-FFF2-40B4-BE49-F238E27FC236}">
                <a16:creationId xmlns:a16="http://schemas.microsoft.com/office/drawing/2014/main" id="{B9959EAD-9EF1-5F70-955B-0C7115769F52}"/>
              </a:ext>
            </a:extLst>
          </p:cNvPr>
          <p:cNvGrpSpPr/>
          <p:nvPr/>
        </p:nvGrpSpPr>
        <p:grpSpPr>
          <a:xfrm>
            <a:off x="5785360" y="2890123"/>
            <a:ext cx="3493735" cy="650117"/>
            <a:chOff x="2821244" y="1619023"/>
            <a:chExt cx="1725668" cy="354060"/>
          </a:xfrm>
        </p:grpSpPr>
        <p:sp>
          <p:nvSpPr>
            <p:cNvPr id="81" name="Oval 80">
              <a:extLst>
                <a:ext uri="{FF2B5EF4-FFF2-40B4-BE49-F238E27FC236}">
                  <a16:creationId xmlns:a16="http://schemas.microsoft.com/office/drawing/2014/main" id="{143F8D03-8D44-8515-FEE2-9CAD8B829A27}"/>
                </a:ext>
              </a:extLst>
            </p:cNvPr>
            <p:cNvSpPr/>
            <p:nvPr/>
          </p:nvSpPr>
          <p:spPr>
            <a:xfrm rot="20100000">
              <a:off x="2821244" y="1804212"/>
              <a:ext cx="1299409" cy="168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a:extLst>
                <a:ext uri="{FF2B5EF4-FFF2-40B4-BE49-F238E27FC236}">
                  <a16:creationId xmlns:a16="http://schemas.microsoft.com/office/drawing/2014/main" id="{666AD049-89DA-238F-BF6E-31FECED2EAB8}"/>
                </a:ext>
              </a:extLst>
            </p:cNvPr>
            <p:cNvCxnSpPr>
              <a:cxnSpLocks/>
            </p:cNvCxnSpPr>
            <p:nvPr/>
          </p:nvCxnSpPr>
          <p:spPr>
            <a:xfrm rot="20100000">
              <a:off x="3379849" y="1619023"/>
              <a:ext cx="1167063" cy="0"/>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grpSp>
      <p:cxnSp>
        <p:nvCxnSpPr>
          <p:cNvPr id="83" name="Straight Connector 82">
            <a:extLst>
              <a:ext uri="{FF2B5EF4-FFF2-40B4-BE49-F238E27FC236}">
                <a16:creationId xmlns:a16="http://schemas.microsoft.com/office/drawing/2014/main" id="{118CC1B0-050C-3712-95D8-0A9543A3A389}"/>
              </a:ext>
            </a:extLst>
          </p:cNvPr>
          <p:cNvCxnSpPr>
            <a:cxnSpLocks/>
          </p:cNvCxnSpPr>
          <p:nvPr/>
        </p:nvCxnSpPr>
        <p:spPr>
          <a:xfrm flipV="1">
            <a:off x="7040790" y="3113879"/>
            <a:ext cx="2275126" cy="265442"/>
          </a:xfrm>
          <a:prstGeom prst="line">
            <a:avLst/>
          </a:prstGeom>
          <a:ln>
            <a:solidFill>
              <a:srgbClr val="00B0F0"/>
            </a:solidFill>
            <a:prstDash val="solid"/>
            <a:tailEnd type="triangle"/>
          </a:ln>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DCDE1FF7-D732-0414-91F0-081904831F04}"/>
              </a:ext>
            </a:extLst>
          </p:cNvPr>
          <p:cNvSpPr txBox="1"/>
          <p:nvPr/>
        </p:nvSpPr>
        <p:spPr>
          <a:xfrm>
            <a:off x="8588842" y="2845098"/>
            <a:ext cx="1889176" cy="276999"/>
          </a:xfrm>
          <a:prstGeom prst="rect">
            <a:avLst/>
          </a:prstGeom>
          <a:noFill/>
        </p:spPr>
        <p:txBody>
          <a:bodyPr wrap="square" rtlCol="0">
            <a:spAutoFit/>
          </a:bodyPr>
          <a:lstStyle/>
          <a:p>
            <a:r>
              <a:rPr lang="en-US" sz="1200" b="1" dirty="0" err="1">
                <a:solidFill>
                  <a:srgbClr val="00B0F0"/>
                </a:solidFill>
                <a:latin typeface="Times New Roman" panose="02020603050405020304" pitchFamily="18" charset="0"/>
                <a:cs typeface="Times New Roman" panose="02020603050405020304" pitchFamily="18" charset="0"/>
              </a:rPr>
              <a:t>v</a:t>
            </a:r>
            <a:r>
              <a:rPr lang="en-US" sz="1200" b="1" baseline="-25000" dirty="0" err="1">
                <a:solidFill>
                  <a:srgbClr val="00B0F0"/>
                </a:solidFill>
                <a:latin typeface="Times New Roman" panose="02020603050405020304" pitchFamily="18" charset="0"/>
                <a:cs typeface="Times New Roman" panose="02020603050405020304" pitchFamily="18" charset="0"/>
              </a:rPr>
              <a:t>body</a:t>
            </a:r>
            <a:endParaRPr lang="en-US" sz="1200" b="1" baseline="-25000" dirty="0">
              <a:solidFill>
                <a:srgbClr val="00B0F0"/>
              </a:solidFill>
              <a:latin typeface="Times New Roman" panose="02020603050405020304" pitchFamily="18" charset="0"/>
              <a:cs typeface="Times New Roman" panose="02020603050405020304" pitchFamily="18" charset="0"/>
            </a:endParaRPr>
          </a:p>
        </p:txBody>
      </p:sp>
      <p:sp>
        <p:nvSpPr>
          <p:cNvPr id="85" name="Arc 84">
            <a:extLst>
              <a:ext uri="{FF2B5EF4-FFF2-40B4-BE49-F238E27FC236}">
                <a16:creationId xmlns:a16="http://schemas.microsoft.com/office/drawing/2014/main" id="{6DAC2F3A-078B-84B7-8DAB-84047FBF7CF9}"/>
              </a:ext>
            </a:extLst>
          </p:cNvPr>
          <p:cNvSpPr/>
          <p:nvPr/>
        </p:nvSpPr>
        <p:spPr>
          <a:xfrm rot="2664567">
            <a:off x="7379679" y="3015956"/>
            <a:ext cx="514454" cy="351914"/>
          </a:xfrm>
          <a:prstGeom prst="arc">
            <a:avLst>
              <a:gd name="adj1" fmla="val 16200000"/>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6" name="TextBox 85">
            <a:extLst>
              <a:ext uri="{FF2B5EF4-FFF2-40B4-BE49-F238E27FC236}">
                <a16:creationId xmlns:a16="http://schemas.microsoft.com/office/drawing/2014/main" id="{1D369AC7-3250-DBF7-1AB2-5A45A889BAC5}"/>
              </a:ext>
            </a:extLst>
          </p:cNvPr>
          <p:cNvSpPr txBox="1"/>
          <p:nvPr/>
        </p:nvSpPr>
        <p:spPr>
          <a:xfrm>
            <a:off x="7890858" y="3002932"/>
            <a:ext cx="610528" cy="276999"/>
          </a:xfrm>
          <a:prstGeom prst="rect">
            <a:avLst/>
          </a:prstGeom>
          <a:noFill/>
        </p:spPr>
        <p:txBody>
          <a:bodyPr wrap="square" rtlCol="0">
            <a:spAutoFit/>
          </a:bodyPr>
          <a:lstStyle/>
          <a:p>
            <a:r>
              <a:rPr lang="el-GR" sz="1200" dirty="0">
                <a:latin typeface="Calibri" panose="020F0502020204030204" pitchFamily="34" charset="0"/>
                <a:ea typeface="Calibri" panose="020F0502020204030204" pitchFamily="34" charset="0"/>
                <a:cs typeface="Calibri" panose="020F0502020204030204" pitchFamily="34" charset="0"/>
              </a:rPr>
              <a:t>α</a:t>
            </a:r>
            <a:r>
              <a:rPr lang="en-US" sz="1200" baseline="-25000" dirty="0">
                <a:latin typeface="Calibri" panose="020F0502020204030204" pitchFamily="34" charset="0"/>
                <a:ea typeface="Calibri" panose="020F0502020204030204" pitchFamily="34" charset="0"/>
                <a:cs typeface="Calibri" panose="020F0502020204030204" pitchFamily="34" charset="0"/>
              </a:rPr>
              <a:t>body</a:t>
            </a:r>
            <a:endParaRPr lang="en-US" sz="1200" baseline="-25000" dirty="0"/>
          </a:p>
        </p:txBody>
      </p:sp>
      <p:cxnSp>
        <p:nvCxnSpPr>
          <p:cNvPr id="87" name="Straight Connector 86">
            <a:extLst>
              <a:ext uri="{FF2B5EF4-FFF2-40B4-BE49-F238E27FC236}">
                <a16:creationId xmlns:a16="http://schemas.microsoft.com/office/drawing/2014/main" id="{81C9F57C-3CD2-52C0-7D0C-2CDA18E28B90}"/>
              </a:ext>
            </a:extLst>
          </p:cNvPr>
          <p:cNvCxnSpPr>
            <a:cxnSpLocks/>
          </p:cNvCxnSpPr>
          <p:nvPr/>
        </p:nvCxnSpPr>
        <p:spPr>
          <a:xfrm flipV="1">
            <a:off x="5026849" y="3900161"/>
            <a:ext cx="901650" cy="41005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88" name="Arc 87">
            <a:extLst>
              <a:ext uri="{FF2B5EF4-FFF2-40B4-BE49-F238E27FC236}">
                <a16:creationId xmlns:a16="http://schemas.microsoft.com/office/drawing/2014/main" id="{56922524-1F3F-AC93-78DB-CDB09F043F28}"/>
              </a:ext>
            </a:extLst>
          </p:cNvPr>
          <p:cNvSpPr/>
          <p:nvPr/>
        </p:nvSpPr>
        <p:spPr>
          <a:xfrm rot="14386647">
            <a:off x="5371742" y="3820727"/>
            <a:ext cx="424912" cy="372338"/>
          </a:xfrm>
          <a:prstGeom prst="arc">
            <a:avLst>
              <a:gd name="adj1" fmla="val 15609676"/>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9" name="TextBox 88">
            <a:extLst>
              <a:ext uri="{FF2B5EF4-FFF2-40B4-BE49-F238E27FC236}">
                <a16:creationId xmlns:a16="http://schemas.microsoft.com/office/drawing/2014/main" id="{FFA5C8F4-D870-C3FE-F739-39EEEF8930DA}"/>
              </a:ext>
            </a:extLst>
          </p:cNvPr>
          <p:cNvSpPr txBox="1"/>
          <p:nvPr/>
        </p:nvSpPr>
        <p:spPr>
          <a:xfrm>
            <a:off x="5046022" y="3899182"/>
            <a:ext cx="535614" cy="276999"/>
          </a:xfrm>
          <a:prstGeom prst="rect">
            <a:avLst/>
          </a:prstGeom>
          <a:noFill/>
        </p:spPr>
        <p:txBody>
          <a:bodyPr wrap="square" rtlCol="0">
            <a:spAutoFit/>
          </a:bodyPr>
          <a:lstStyle/>
          <a:p>
            <a:r>
              <a:rPr lang="el-GR" sz="1200" dirty="0">
                <a:latin typeface="Calibri" panose="020F0502020204030204" pitchFamily="34" charset="0"/>
                <a:ea typeface="Calibri" panose="020F0502020204030204" pitchFamily="34" charset="0"/>
                <a:cs typeface="Calibri" panose="020F0502020204030204" pitchFamily="34" charset="0"/>
              </a:rPr>
              <a:t>Θ</a:t>
            </a:r>
            <a:r>
              <a:rPr lang="en-US" sz="1200" baseline="-25000" dirty="0">
                <a:latin typeface="Calibri" panose="020F0502020204030204" pitchFamily="34" charset="0"/>
                <a:ea typeface="Calibri" panose="020F0502020204030204" pitchFamily="34" charset="0"/>
                <a:cs typeface="Calibri" panose="020F0502020204030204" pitchFamily="34" charset="0"/>
              </a:rPr>
              <a:t>tail</a:t>
            </a:r>
            <a:endParaRPr lang="en-US" sz="1200" baseline="-25000" dirty="0"/>
          </a:p>
        </p:txBody>
      </p:sp>
      <p:cxnSp>
        <p:nvCxnSpPr>
          <p:cNvPr id="90" name="Straight Connector 89">
            <a:extLst>
              <a:ext uri="{FF2B5EF4-FFF2-40B4-BE49-F238E27FC236}">
                <a16:creationId xmlns:a16="http://schemas.microsoft.com/office/drawing/2014/main" id="{DA9BF5B4-9B84-953E-F363-407BADAC9B87}"/>
              </a:ext>
            </a:extLst>
          </p:cNvPr>
          <p:cNvCxnSpPr>
            <a:cxnSpLocks/>
          </p:cNvCxnSpPr>
          <p:nvPr/>
        </p:nvCxnSpPr>
        <p:spPr>
          <a:xfrm flipV="1">
            <a:off x="5910222" y="3516571"/>
            <a:ext cx="34099" cy="400337"/>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39BD8B30-BC31-05A4-89F3-F0A7AB2ECE29}"/>
              </a:ext>
            </a:extLst>
          </p:cNvPr>
          <p:cNvCxnSpPr>
            <a:cxnSpLocks/>
          </p:cNvCxnSpPr>
          <p:nvPr/>
        </p:nvCxnSpPr>
        <p:spPr>
          <a:xfrm>
            <a:off x="5576382" y="3861527"/>
            <a:ext cx="1220461" cy="105318"/>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92" name="TextBox 91">
            <a:extLst>
              <a:ext uri="{FF2B5EF4-FFF2-40B4-BE49-F238E27FC236}">
                <a16:creationId xmlns:a16="http://schemas.microsoft.com/office/drawing/2014/main" id="{0CF5FCC4-A87C-F730-E13E-69AF455E7927}"/>
              </a:ext>
            </a:extLst>
          </p:cNvPr>
          <p:cNvSpPr txBox="1"/>
          <p:nvPr/>
        </p:nvSpPr>
        <p:spPr>
          <a:xfrm>
            <a:off x="5584323" y="3411767"/>
            <a:ext cx="636010" cy="261610"/>
          </a:xfrm>
          <a:prstGeom prst="rect">
            <a:avLst/>
          </a:prstGeom>
          <a:noFill/>
        </p:spPr>
        <p:txBody>
          <a:bodyPr wrap="square" rtlCol="0">
            <a:spAutoFit/>
          </a:bodyPr>
          <a:lstStyle/>
          <a:p>
            <a:r>
              <a:rPr lang="en-US" sz="1100" b="1" dirty="0" err="1">
                <a:solidFill>
                  <a:srgbClr val="FF0000"/>
                </a:solidFill>
                <a:latin typeface="Times New Roman" panose="02020603050405020304" pitchFamily="18" charset="0"/>
                <a:cs typeface="Times New Roman" panose="02020603050405020304" pitchFamily="18" charset="0"/>
              </a:rPr>
              <a:t>y</a:t>
            </a:r>
            <a:r>
              <a:rPr lang="en-US" sz="1100" b="1" baseline="-25000" dirty="0" err="1">
                <a:solidFill>
                  <a:srgbClr val="FF0000"/>
                </a:solidFill>
                <a:latin typeface="Times New Roman" panose="02020603050405020304" pitchFamily="18" charset="0"/>
                <a:cs typeface="Times New Roman" panose="02020603050405020304" pitchFamily="18" charset="0"/>
              </a:rPr>
              <a:t>tail</a:t>
            </a:r>
            <a:endParaRPr lang="en-US" sz="1100" b="1" baseline="-25000" dirty="0">
              <a:solidFill>
                <a:srgbClr val="FF0000"/>
              </a:solidFill>
              <a:latin typeface="Times New Roman" panose="02020603050405020304" pitchFamily="18" charset="0"/>
              <a:cs typeface="Times New Roman" panose="02020603050405020304" pitchFamily="18" charset="0"/>
            </a:endParaRPr>
          </a:p>
        </p:txBody>
      </p:sp>
      <p:sp>
        <p:nvSpPr>
          <p:cNvPr id="93" name="TextBox 92">
            <a:extLst>
              <a:ext uri="{FF2B5EF4-FFF2-40B4-BE49-F238E27FC236}">
                <a16:creationId xmlns:a16="http://schemas.microsoft.com/office/drawing/2014/main" id="{104D3FA7-9FB5-32B0-BD43-B618AA62AD02}"/>
              </a:ext>
            </a:extLst>
          </p:cNvPr>
          <p:cNvSpPr txBox="1"/>
          <p:nvPr/>
        </p:nvSpPr>
        <p:spPr>
          <a:xfrm>
            <a:off x="6108323" y="3919396"/>
            <a:ext cx="636010" cy="261610"/>
          </a:xfrm>
          <a:prstGeom prst="rect">
            <a:avLst/>
          </a:prstGeom>
          <a:noFill/>
        </p:spPr>
        <p:txBody>
          <a:bodyPr wrap="square" rtlCol="0">
            <a:spAutoFit/>
          </a:bodyPr>
          <a:lstStyle/>
          <a:p>
            <a:r>
              <a:rPr lang="en-US" sz="1100" b="1" dirty="0" err="1">
                <a:solidFill>
                  <a:srgbClr val="FF0000"/>
                </a:solidFill>
                <a:latin typeface="Times New Roman" panose="02020603050405020304" pitchFamily="18" charset="0"/>
                <a:cs typeface="Times New Roman" panose="02020603050405020304" pitchFamily="18" charset="0"/>
              </a:rPr>
              <a:t>x</a:t>
            </a:r>
            <a:r>
              <a:rPr lang="en-US" sz="1100" b="1" baseline="-25000" dirty="0" err="1">
                <a:solidFill>
                  <a:srgbClr val="FF0000"/>
                </a:solidFill>
                <a:latin typeface="Times New Roman" panose="02020603050405020304" pitchFamily="18" charset="0"/>
                <a:cs typeface="Times New Roman" panose="02020603050405020304" pitchFamily="18" charset="0"/>
              </a:rPr>
              <a:t>tail</a:t>
            </a:r>
            <a:endParaRPr lang="en-US" sz="1100" b="1" baseline="-25000" dirty="0">
              <a:solidFill>
                <a:srgbClr val="FF0000"/>
              </a:solidFill>
              <a:latin typeface="Times New Roman" panose="02020603050405020304" pitchFamily="18" charset="0"/>
              <a:cs typeface="Times New Roman" panose="02020603050405020304" pitchFamily="18" charset="0"/>
            </a:endParaRPr>
          </a:p>
        </p:txBody>
      </p:sp>
      <p:sp>
        <p:nvSpPr>
          <p:cNvPr id="94" name="Oval 93">
            <a:extLst>
              <a:ext uri="{FF2B5EF4-FFF2-40B4-BE49-F238E27FC236}">
                <a16:creationId xmlns:a16="http://schemas.microsoft.com/office/drawing/2014/main" id="{33F879C7-14BC-F749-B353-B6A9091CD3FC}"/>
              </a:ext>
            </a:extLst>
          </p:cNvPr>
          <p:cNvSpPr/>
          <p:nvPr/>
        </p:nvSpPr>
        <p:spPr>
          <a:xfrm>
            <a:off x="6999542" y="3311138"/>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F52D1A58-806F-9AFF-2F46-93BF2AAB9081}"/>
              </a:ext>
            </a:extLst>
          </p:cNvPr>
          <p:cNvSpPr/>
          <p:nvPr/>
        </p:nvSpPr>
        <p:spPr>
          <a:xfrm>
            <a:off x="5843073" y="3850464"/>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74CF337B-8FC7-FD0A-6CA3-65F3CFA2DFA2}"/>
              </a:ext>
            </a:extLst>
          </p:cNvPr>
          <p:cNvCxnSpPr>
            <a:cxnSpLocks/>
          </p:cNvCxnSpPr>
          <p:nvPr/>
        </p:nvCxnSpPr>
        <p:spPr>
          <a:xfrm flipV="1">
            <a:off x="5916799" y="3835768"/>
            <a:ext cx="932777" cy="63136"/>
          </a:xfrm>
          <a:prstGeom prst="line">
            <a:avLst/>
          </a:prstGeom>
          <a:ln>
            <a:solidFill>
              <a:srgbClr val="00B0F0"/>
            </a:solidFill>
            <a:prstDash val="solid"/>
            <a:tailEnd type="triangle"/>
          </a:ln>
        </p:spPr>
        <p:style>
          <a:lnRef idx="2">
            <a:schemeClr val="dk1"/>
          </a:lnRef>
          <a:fillRef idx="0">
            <a:schemeClr val="dk1"/>
          </a:fillRef>
          <a:effectRef idx="1">
            <a:schemeClr val="dk1"/>
          </a:effectRef>
          <a:fontRef idx="minor">
            <a:schemeClr val="tx1"/>
          </a:fontRef>
        </p:style>
      </p:cxnSp>
      <p:sp>
        <p:nvSpPr>
          <p:cNvPr id="97" name="TextBox 96">
            <a:extLst>
              <a:ext uri="{FF2B5EF4-FFF2-40B4-BE49-F238E27FC236}">
                <a16:creationId xmlns:a16="http://schemas.microsoft.com/office/drawing/2014/main" id="{A74A8199-0915-2326-9D1A-666E716E25C3}"/>
              </a:ext>
            </a:extLst>
          </p:cNvPr>
          <p:cNvSpPr txBox="1"/>
          <p:nvPr/>
        </p:nvSpPr>
        <p:spPr>
          <a:xfrm>
            <a:off x="6705097" y="3599997"/>
            <a:ext cx="1889176" cy="276999"/>
          </a:xfrm>
          <a:prstGeom prst="rect">
            <a:avLst/>
          </a:prstGeom>
          <a:noFill/>
        </p:spPr>
        <p:txBody>
          <a:bodyPr wrap="square" rtlCol="0">
            <a:spAutoFit/>
          </a:bodyPr>
          <a:lstStyle/>
          <a:p>
            <a:r>
              <a:rPr lang="en-US" sz="1200" b="1" dirty="0" err="1">
                <a:solidFill>
                  <a:srgbClr val="00B0F0"/>
                </a:solidFill>
                <a:latin typeface="Times New Roman" panose="02020603050405020304" pitchFamily="18" charset="0"/>
                <a:cs typeface="Times New Roman" panose="02020603050405020304" pitchFamily="18" charset="0"/>
              </a:rPr>
              <a:t>v</a:t>
            </a:r>
            <a:r>
              <a:rPr lang="en-US" sz="1200" b="1" baseline="-25000" dirty="0" err="1">
                <a:solidFill>
                  <a:srgbClr val="00B0F0"/>
                </a:solidFill>
                <a:latin typeface="Times New Roman" panose="02020603050405020304" pitchFamily="18" charset="0"/>
                <a:cs typeface="Times New Roman" panose="02020603050405020304" pitchFamily="18" charset="0"/>
              </a:rPr>
              <a:t>body</a:t>
            </a:r>
            <a:endParaRPr lang="en-US" sz="1200" b="1" baseline="-25000" dirty="0">
              <a:solidFill>
                <a:srgbClr val="00B0F0"/>
              </a:solidFill>
              <a:latin typeface="Times New Roman" panose="02020603050405020304" pitchFamily="18" charset="0"/>
              <a:cs typeface="Times New Roman" panose="02020603050405020304" pitchFamily="18" charset="0"/>
            </a:endParaRPr>
          </a:p>
        </p:txBody>
      </p:sp>
      <p:sp>
        <p:nvSpPr>
          <p:cNvPr id="98" name="TextBox 97">
            <a:extLst>
              <a:ext uri="{FF2B5EF4-FFF2-40B4-BE49-F238E27FC236}">
                <a16:creationId xmlns:a16="http://schemas.microsoft.com/office/drawing/2014/main" id="{79D6B1A2-CD10-FD7B-E2DA-AFE0CEF18DE6}"/>
              </a:ext>
            </a:extLst>
          </p:cNvPr>
          <p:cNvSpPr txBox="1"/>
          <p:nvPr/>
        </p:nvSpPr>
        <p:spPr>
          <a:xfrm>
            <a:off x="6509178" y="3891483"/>
            <a:ext cx="610528" cy="276999"/>
          </a:xfrm>
          <a:prstGeom prst="rect">
            <a:avLst/>
          </a:prstGeom>
          <a:noFill/>
        </p:spPr>
        <p:txBody>
          <a:bodyPr wrap="square" rtlCol="0">
            <a:spAutoFit/>
          </a:bodyPr>
          <a:lstStyle/>
          <a:p>
            <a:r>
              <a:rPr lang="el-GR" sz="1200" dirty="0">
                <a:latin typeface="Calibri" panose="020F0502020204030204" pitchFamily="34" charset="0"/>
                <a:ea typeface="Calibri" panose="020F0502020204030204" pitchFamily="34" charset="0"/>
                <a:cs typeface="Calibri" panose="020F0502020204030204" pitchFamily="34" charset="0"/>
              </a:rPr>
              <a:t>α</a:t>
            </a:r>
            <a:r>
              <a:rPr lang="en-US" sz="1200" baseline="-25000" dirty="0">
                <a:latin typeface="Calibri" panose="020F0502020204030204" pitchFamily="34" charset="0"/>
                <a:ea typeface="Calibri" panose="020F0502020204030204" pitchFamily="34" charset="0"/>
                <a:cs typeface="Calibri" panose="020F0502020204030204" pitchFamily="34" charset="0"/>
              </a:rPr>
              <a:t>tail</a:t>
            </a:r>
            <a:endParaRPr lang="en-US" sz="1200" baseline="-25000" dirty="0"/>
          </a:p>
        </p:txBody>
      </p:sp>
      <p:sp>
        <p:nvSpPr>
          <p:cNvPr id="99" name="Arc 98">
            <a:extLst>
              <a:ext uri="{FF2B5EF4-FFF2-40B4-BE49-F238E27FC236}">
                <a16:creationId xmlns:a16="http://schemas.microsoft.com/office/drawing/2014/main" id="{9253BC9A-DF0C-CCF2-68D4-4B5D11092724}"/>
              </a:ext>
            </a:extLst>
          </p:cNvPr>
          <p:cNvSpPr/>
          <p:nvPr/>
        </p:nvSpPr>
        <p:spPr>
          <a:xfrm rot="2664567">
            <a:off x="6122246" y="3704171"/>
            <a:ext cx="424912" cy="372338"/>
          </a:xfrm>
          <a:prstGeom prst="arc">
            <a:avLst>
              <a:gd name="adj1" fmla="val 18128058"/>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00" name="Straight Connector 99">
            <a:extLst>
              <a:ext uri="{FF2B5EF4-FFF2-40B4-BE49-F238E27FC236}">
                <a16:creationId xmlns:a16="http://schemas.microsoft.com/office/drawing/2014/main" id="{1AA66E1F-F399-6FF4-AA04-604B6A9110F7}"/>
              </a:ext>
            </a:extLst>
          </p:cNvPr>
          <p:cNvCxnSpPr>
            <a:cxnSpLocks/>
          </p:cNvCxnSpPr>
          <p:nvPr/>
        </p:nvCxnSpPr>
        <p:spPr>
          <a:xfrm flipH="1" flipV="1">
            <a:off x="6819195" y="2821600"/>
            <a:ext cx="235765" cy="550201"/>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101" name="TextBox 100">
            <a:extLst>
              <a:ext uri="{FF2B5EF4-FFF2-40B4-BE49-F238E27FC236}">
                <a16:creationId xmlns:a16="http://schemas.microsoft.com/office/drawing/2014/main" id="{3B539E83-0C09-C19E-B127-C20743A4E8D5}"/>
              </a:ext>
            </a:extLst>
          </p:cNvPr>
          <p:cNvSpPr txBox="1"/>
          <p:nvPr/>
        </p:nvSpPr>
        <p:spPr>
          <a:xfrm>
            <a:off x="6834357" y="2619030"/>
            <a:ext cx="1889176" cy="480362"/>
          </a:xfrm>
          <a:prstGeom prst="rect">
            <a:avLst/>
          </a:prstGeom>
          <a:noFill/>
        </p:spPr>
        <p:txBody>
          <a:bodyPr wrap="square" rtlCol="0">
            <a:spAutoFit/>
          </a:bodyPr>
          <a:lstStyle/>
          <a:p>
            <a:r>
              <a:rPr lang="en-US" sz="1100" b="1" dirty="0">
                <a:solidFill>
                  <a:srgbClr val="FF0000"/>
                </a:solidFill>
                <a:latin typeface="Times New Roman" panose="02020603050405020304" pitchFamily="18" charset="0"/>
                <a:cs typeface="Times New Roman" panose="02020603050405020304" pitchFamily="18" charset="0"/>
              </a:rPr>
              <a:t>y</a:t>
            </a:r>
            <a:r>
              <a:rPr lang="en-US" sz="1100" b="1" baseline="-25000" dirty="0">
                <a:solidFill>
                  <a:srgbClr val="FF0000"/>
                </a:solidFill>
                <a:latin typeface="Times New Roman" panose="02020603050405020304" pitchFamily="18" charset="0"/>
                <a:cs typeface="Times New Roman" panose="02020603050405020304" pitchFamily="18" charset="0"/>
              </a:rPr>
              <a:t>body</a:t>
            </a:r>
          </a:p>
        </p:txBody>
      </p:sp>
      <p:sp>
        <p:nvSpPr>
          <p:cNvPr id="102" name="TextBox 101">
            <a:extLst>
              <a:ext uri="{FF2B5EF4-FFF2-40B4-BE49-F238E27FC236}">
                <a16:creationId xmlns:a16="http://schemas.microsoft.com/office/drawing/2014/main" id="{7FA7039D-FB75-C1DC-54D5-1B44CCFD8462}"/>
              </a:ext>
            </a:extLst>
          </p:cNvPr>
          <p:cNvSpPr txBox="1"/>
          <p:nvPr/>
        </p:nvSpPr>
        <p:spPr>
          <a:xfrm>
            <a:off x="8405077" y="2222525"/>
            <a:ext cx="1889176" cy="261610"/>
          </a:xfrm>
          <a:prstGeom prst="rect">
            <a:avLst/>
          </a:prstGeom>
          <a:noFill/>
        </p:spPr>
        <p:txBody>
          <a:bodyPr wrap="square" rtlCol="0">
            <a:spAutoFit/>
          </a:bodyPr>
          <a:lstStyle/>
          <a:p>
            <a:r>
              <a:rPr lang="en-US" sz="1100" b="1" dirty="0" err="1">
                <a:solidFill>
                  <a:srgbClr val="FF0000"/>
                </a:solidFill>
                <a:latin typeface="Times New Roman" panose="02020603050405020304" pitchFamily="18" charset="0"/>
                <a:cs typeface="Times New Roman" panose="02020603050405020304" pitchFamily="18" charset="0"/>
              </a:rPr>
              <a:t>x</a:t>
            </a:r>
            <a:r>
              <a:rPr lang="en-US" sz="1100" b="1" baseline="-25000" dirty="0" err="1">
                <a:solidFill>
                  <a:srgbClr val="FF0000"/>
                </a:solidFill>
                <a:latin typeface="Times New Roman" panose="02020603050405020304" pitchFamily="18" charset="0"/>
                <a:cs typeface="Times New Roman" panose="02020603050405020304" pitchFamily="18" charset="0"/>
              </a:rPr>
              <a:t>body</a:t>
            </a:r>
            <a:endParaRPr lang="en-US" sz="1100" b="1" baseline="-25000" dirty="0">
              <a:solidFill>
                <a:srgbClr val="FF0000"/>
              </a:solidFill>
              <a:latin typeface="Times New Roman" panose="02020603050405020304" pitchFamily="18" charset="0"/>
              <a:cs typeface="Times New Roman" panose="02020603050405020304" pitchFamily="18" charset="0"/>
            </a:endParaRPr>
          </a:p>
        </p:txBody>
      </p:sp>
      <p:cxnSp>
        <p:nvCxnSpPr>
          <p:cNvPr id="103" name="Straight Arrow Connector 102">
            <a:extLst>
              <a:ext uri="{FF2B5EF4-FFF2-40B4-BE49-F238E27FC236}">
                <a16:creationId xmlns:a16="http://schemas.microsoft.com/office/drawing/2014/main" id="{400191C2-81AA-6FB3-5163-5D54D0AE4B8F}"/>
              </a:ext>
            </a:extLst>
          </p:cNvPr>
          <p:cNvCxnSpPr>
            <a:cxnSpLocks/>
          </p:cNvCxnSpPr>
          <p:nvPr/>
        </p:nvCxnSpPr>
        <p:spPr>
          <a:xfrm flipV="1">
            <a:off x="5906144" y="3235944"/>
            <a:ext cx="71601" cy="63142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4" name="TextBox 103">
            <a:extLst>
              <a:ext uri="{FF2B5EF4-FFF2-40B4-BE49-F238E27FC236}">
                <a16:creationId xmlns:a16="http://schemas.microsoft.com/office/drawing/2014/main" id="{BD99291D-E542-430A-E0E8-E66B85C837B4}"/>
              </a:ext>
            </a:extLst>
          </p:cNvPr>
          <p:cNvSpPr txBox="1"/>
          <p:nvPr/>
        </p:nvSpPr>
        <p:spPr>
          <a:xfrm>
            <a:off x="5488926" y="3123434"/>
            <a:ext cx="525514" cy="261610"/>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Tail</a:t>
            </a:r>
            <a:r>
              <a:rPr lang="en-US" sz="1100" b="1" baseline="-25000" dirty="0">
                <a:latin typeface="Times New Roman" panose="02020603050405020304" pitchFamily="18" charset="0"/>
                <a:cs typeface="Times New Roman" panose="02020603050405020304" pitchFamily="18" charset="0"/>
              </a:rPr>
              <a:t>-y</a:t>
            </a:r>
          </a:p>
        </p:txBody>
      </p:sp>
      <p:cxnSp>
        <p:nvCxnSpPr>
          <p:cNvPr id="105" name="Straight Arrow Connector 104">
            <a:extLst>
              <a:ext uri="{FF2B5EF4-FFF2-40B4-BE49-F238E27FC236}">
                <a16:creationId xmlns:a16="http://schemas.microsoft.com/office/drawing/2014/main" id="{16DB504F-6BF1-BE13-A3E8-3B29A6D8738E}"/>
              </a:ext>
            </a:extLst>
          </p:cNvPr>
          <p:cNvCxnSpPr>
            <a:cxnSpLocks/>
            <a:stCxn id="95" idx="6"/>
          </p:cNvCxnSpPr>
          <p:nvPr/>
        </p:nvCxnSpPr>
        <p:spPr>
          <a:xfrm>
            <a:off x="5943624" y="3908026"/>
            <a:ext cx="1355906" cy="1013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6" name="TextBox 105">
            <a:extLst>
              <a:ext uri="{FF2B5EF4-FFF2-40B4-BE49-F238E27FC236}">
                <a16:creationId xmlns:a16="http://schemas.microsoft.com/office/drawing/2014/main" id="{0B209E26-72CE-D81C-2D1D-E4BC90677602}"/>
              </a:ext>
            </a:extLst>
          </p:cNvPr>
          <p:cNvSpPr txBox="1"/>
          <p:nvPr/>
        </p:nvSpPr>
        <p:spPr>
          <a:xfrm>
            <a:off x="6921801" y="4031896"/>
            <a:ext cx="525514" cy="261610"/>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Tail</a:t>
            </a:r>
            <a:r>
              <a:rPr lang="en-US" sz="1100" b="1" baseline="-25000" dirty="0">
                <a:latin typeface="Times New Roman" panose="02020603050405020304" pitchFamily="18" charset="0"/>
                <a:cs typeface="Times New Roman" panose="02020603050405020304" pitchFamily="18" charset="0"/>
              </a:rPr>
              <a:t>-x</a:t>
            </a:r>
          </a:p>
        </p:txBody>
      </p:sp>
      <p:sp>
        <p:nvSpPr>
          <p:cNvPr id="4" name="Slide Number Placeholder 3">
            <a:extLst>
              <a:ext uri="{FF2B5EF4-FFF2-40B4-BE49-F238E27FC236}">
                <a16:creationId xmlns:a16="http://schemas.microsoft.com/office/drawing/2014/main" id="{0C02F0C8-C145-836D-D9D1-79262B42B1C0}"/>
              </a:ext>
            </a:extLst>
          </p:cNvPr>
          <p:cNvSpPr>
            <a:spLocks noGrp="1"/>
          </p:cNvSpPr>
          <p:nvPr>
            <p:ph type="sldNum" sz="quarter" idx="12"/>
          </p:nvPr>
        </p:nvSpPr>
        <p:spPr/>
        <p:txBody>
          <a:bodyPr/>
          <a:lstStyle/>
          <a:p>
            <a:fld id="{ED37F4AC-6131-401B-9C0F-D6C4A4AE0949}" type="slidenum">
              <a:rPr lang="en-US" smtClean="0"/>
              <a:t>17</a:t>
            </a:fld>
            <a:endParaRPr lang="en-US"/>
          </a:p>
        </p:txBody>
      </p:sp>
      <p:graphicFrame>
        <p:nvGraphicFramePr>
          <p:cNvPr id="5" name="Diagram 4">
            <a:extLst>
              <a:ext uri="{FF2B5EF4-FFF2-40B4-BE49-F238E27FC236}">
                <a16:creationId xmlns:a16="http://schemas.microsoft.com/office/drawing/2014/main" id="{83786F93-CF60-81CF-C95B-D6DA7342D283}"/>
              </a:ext>
            </a:extLst>
          </p:cNvPr>
          <p:cNvGraphicFramePr/>
          <p:nvPr>
            <p:extLst>
              <p:ext uri="{D42A27DB-BD31-4B8C-83A1-F6EECF244321}">
                <p14:modId xmlns:p14="http://schemas.microsoft.com/office/powerpoint/2010/main" val="3268110482"/>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89454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26C96-2B65-E3B2-AB40-E0A041829B1D}"/>
              </a:ext>
            </a:extLst>
          </p:cNvPr>
          <p:cNvSpPr>
            <a:spLocks noGrp="1"/>
          </p:cNvSpPr>
          <p:nvPr>
            <p:ph type="title"/>
          </p:nvPr>
        </p:nvSpPr>
        <p:spPr/>
        <p:txBody>
          <a:bodyPr/>
          <a:lstStyle/>
          <a:p>
            <a:r>
              <a:rPr lang="en-US" dirty="0"/>
              <a:t>How can we model and predict flight?</a:t>
            </a:r>
          </a:p>
        </p:txBody>
      </p:sp>
      <p:pic>
        <p:nvPicPr>
          <p:cNvPr id="5" name="Picture 4" descr="A screen shot of a computer&#10;&#10;Description automatically generated">
            <a:extLst>
              <a:ext uri="{FF2B5EF4-FFF2-40B4-BE49-F238E27FC236}">
                <a16:creationId xmlns:a16="http://schemas.microsoft.com/office/drawing/2014/main" id="{DE7603C8-6D96-07A7-B2B6-48913EEAC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3594" y="2394350"/>
            <a:ext cx="7868420" cy="3100142"/>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B014F7F-9DBF-D49F-A62A-BB8C76D1CEB4}"/>
                  </a:ext>
                </a:extLst>
              </p:cNvPr>
              <p:cNvSpPr txBox="1"/>
              <p:nvPr/>
            </p:nvSpPr>
            <p:spPr>
              <a:xfrm>
                <a:off x="1687707" y="3161706"/>
                <a:ext cx="774251" cy="15654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0" smtClean="0">
                          <a:latin typeface="Cambria Math" panose="02040503050406030204" pitchFamily="18" charset="0"/>
                        </a:rPr>
                        <m:t>𝐱</m:t>
                      </m:r>
                      <m:r>
                        <a:rPr lang="en-US" b="1" i="0" smtClean="0">
                          <a:latin typeface="Cambria Math" panose="02040503050406030204" pitchFamily="18" charset="0"/>
                        </a:rPr>
                        <m:t>=</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en-US" b="0" i="1" smtClean="0">
                                  <a:latin typeface="Cambria Math" panose="02040503050406030204" pitchFamily="18" charset="0"/>
                                </a:rPr>
                                <m:t>𝑥</m:t>
                              </m:r>
                            </m:e>
                            <m:e>
                              <m:r>
                                <a:rPr lang="en-US" b="0" i="1" smtClean="0">
                                  <a:latin typeface="Cambria Math" panose="02040503050406030204" pitchFamily="18" charset="0"/>
                                </a:rPr>
                                <m:t>𝑦</m:t>
                              </m:r>
                            </m:e>
                            <m:e>
                              <m:r>
                                <a:rPr lang="en-US" i="1" smtClean="0">
                                  <a:latin typeface="Cambria Math" panose="02040503050406030204" pitchFamily="18" charset="0"/>
                                  <a:ea typeface="Cambria Math" panose="02040503050406030204" pitchFamily="18" charset="0"/>
                                </a:rPr>
                                <m:t>𝜃</m:t>
                              </m:r>
                            </m:e>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e>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𝜃</m:t>
                                  </m:r>
                                </m:e>
                              </m:acc>
                            </m:e>
                          </m:eqArr>
                        </m:e>
                      </m:d>
                    </m:oMath>
                  </m:oMathPara>
                </a14:m>
                <a:endParaRPr lang="en-US" dirty="0"/>
              </a:p>
            </p:txBody>
          </p:sp>
        </mc:Choice>
        <mc:Fallback>
          <p:sp>
            <p:nvSpPr>
              <p:cNvPr id="6" name="TextBox 5">
                <a:extLst>
                  <a:ext uri="{FF2B5EF4-FFF2-40B4-BE49-F238E27FC236}">
                    <a16:creationId xmlns:a16="http://schemas.microsoft.com/office/drawing/2014/main" id="{2B014F7F-9DBF-D49F-A62A-BB8C76D1CEB4}"/>
                  </a:ext>
                </a:extLst>
              </p:cNvPr>
              <p:cNvSpPr txBox="1">
                <a:spLocks noRot="1" noChangeAspect="1" noMove="1" noResize="1" noEditPoints="1" noAdjustHandles="1" noChangeArrowheads="1" noChangeShapeType="1" noTextEdit="1"/>
              </p:cNvSpPr>
              <p:nvPr/>
            </p:nvSpPr>
            <p:spPr>
              <a:xfrm>
                <a:off x="1687707" y="3161706"/>
                <a:ext cx="774251" cy="1565429"/>
              </a:xfrm>
              <a:prstGeom prst="rect">
                <a:avLst/>
              </a:prstGeom>
              <a:blipFill>
                <a:blip r:embed="rId4"/>
                <a:stretch>
                  <a:fillRect l="-3226" b="-487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3E0E346-D6EC-B519-3CA5-55919E352A83}"/>
              </a:ext>
            </a:extLst>
          </p:cNvPr>
          <p:cNvSpPr>
            <a:spLocks noGrp="1"/>
          </p:cNvSpPr>
          <p:nvPr>
            <p:ph type="sldNum" sz="quarter" idx="12"/>
          </p:nvPr>
        </p:nvSpPr>
        <p:spPr/>
        <p:txBody>
          <a:bodyPr/>
          <a:lstStyle/>
          <a:p>
            <a:fld id="{ED37F4AC-6131-401B-9C0F-D6C4A4AE0949}" type="slidenum">
              <a:rPr lang="en-US" smtClean="0"/>
              <a:t>18</a:t>
            </a:fld>
            <a:endParaRPr lang="en-US"/>
          </a:p>
        </p:txBody>
      </p:sp>
      <p:graphicFrame>
        <p:nvGraphicFramePr>
          <p:cNvPr id="7" name="Diagram 6">
            <a:extLst>
              <a:ext uri="{FF2B5EF4-FFF2-40B4-BE49-F238E27FC236}">
                <a16:creationId xmlns:a16="http://schemas.microsoft.com/office/drawing/2014/main" id="{1406D15A-9F54-D404-FE04-6D0950C7EA83}"/>
              </a:ext>
            </a:extLst>
          </p:cNvPr>
          <p:cNvGraphicFramePr/>
          <p:nvPr>
            <p:extLst>
              <p:ext uri="{D42A27DB-BD31-4B8C-83A1-F6EECF244321}">
                <p14:modId xmlns:p14="http://schemas.microsoft.com/office/powerpoint/2010/main" val="1404657041"/>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93543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A119E-B5FF-29A4-2F37-45A3219DD905}"/>
              </a:ext>
            </a:extLst>
          </p:cNvPr>
          <p:cNvSpPr>
            <a:spLocks noGrp="1"/>
          </p:cNvSpPr>
          <p:nvPr>
            <p:ph type="title"/>
          </p:nvPr>
        </p:nvSpPr>
        <p:spPr/>
        <p:txBody>
          <a:bodyPr/>
          <a:lstStyle/>
          <a:p>
            <a:r>
              <a:rPr lang="en-US" dirty="0"/>
              <a:t>Flat Plate Aerodynamics</a:t>
            </a:r>
          </a:p>
        </p:txBody>
      </p:sp>
      <p:graphicFrame>
        <p:nvGraphicFramePr>
          <p:cNvPr id="17" name="Diagram 16">
            <a:extLst>
              <a:ext uri="{FF2B5EF4-FFF2-40B4-BE49-F238E27FC236}">
                <a16:creationId xmlns:a16="http://schemas.microsoft.com/office/drawing/2014/main" id="{703F9D8D-0397-96E7-20FB-45C69026A692}"/>
              </a:ext>
            </a:extLst>
          </p:cNvPr>
          <p:cNvGraphicFramePr/>
          <p:nvPr>
            <p:extLst>
              <p:ext uri="{D42A27DB-BD31-4B8C-83A1-F6EECF244321}">
                <p14:modId xmlns:p14="http://schemas.microsoft.com/office/powerpoint/2010/main" val="1161423019"/>
              </p:ext>
            </p:extLst>
          </p:nvPr>
        </p:nvGraphicFramePr>
        <p:xfrm>
          <a:off x="759343" y="1712589"/>
          <a:ext cx="10673314" cy="1466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0" name="Group 19">
            <a:extLst>
              <a:ext uri="{FF2B5EF4-FFF2-40B4-BE49-F238E27FC236}">
                <a16:creationId xmlns:a16="http://schemas.microsoft.com/office/drawing/2014/main" id="{28978914-19F2-E25C-159F-B127C5714D48}"/>
              </a:ext>
            </a:extLst>
          </p:cNvPr>
          <p:cNvGrpSpPr/>
          <p:nvPr/>
        </p:nvGrpSpPr>
        <p:grpSpPr>
          <a:xfrm rot="5400000">
            <a:off x="3944263" y="3627974"/>
            <a:ext cx="1375648" cy="305117"/>
            <a:chOff x="3079750" y="580881"/>
            <a:chExt cx="260826" cy="305117"/>
          </a:xfrm>
        </p:grpSpPr>
        <p:sp>
          <p:nvSpPr>
            <p:cNvPr id="21" name="Arrow: Right 20">
              <a:extLst>
                <a:ext uri="{FF2B5EF4-FFF2-40B4-BE49-F238E27FC236}">
                  <a16:creationId xmlns:a16="http://schemas.microsoft.com/office/drawing/2014/main" id="{2840F36E-1F0C-C963-B9DB-6757040DC841}"/>
                </a:ext>
              </a:extLst>
            </p:cNvPr>
            <p:cNvSpPr/>
            <p:nvPr/>
          </p:nvSpPr>
          <p:spPr>
            <a:xfrm>
              <a:off x="3079750" y="580881"/>
              <a:ext cx="260826" cy="30511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22" name="Arrow: Right 4">
              <a:extLst>
                <a:ext uri="{FF2B5EF4-FFF2-40B4-BE49-F238E27FC236}">
                  <a16:creationId xmlns:a16="http://schemas.microsoft.com/office/drawing/2014/main" id="{084FD165-A796-0EE1-0A3D-F0EB7FD6D776}"/>
                </a:ext>
              </a:extLst>
            </p:cNvPr>
            <p:cNvSpPr txBox="1"/>
            <p:nvPr/>
          </p:nvSpPr>
          <p:spPr>
            <a:xfrm>
              <a:off x="3079750" y="641904"/>
              <a:ext cx="182578" cy="1830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grpSp>
        <p:nvGrpSpPr>
          <p:cNvPr id="24" name="Group 23">
            <a:extLst>
              <a:ext uri="{FF2B5EF4-FFF2-40B4-BE49-F238E27FC236}">
                <a16:creationId xmlns:a16="http://schemas.microsoft.com/office/drawing/2014/main" id="{013DB77C-337E-309A-7C53-FED74FDD670E}"/>
              </a:ext>
            </a:extLst>
          </p:cNvPr>
          <p:cNvGrpSpPr/>
          <p:nvPr/>
        </p:nvGrpSpPr>
        <p:grpSpPr>
          <a:xfrm rot="5400000">
            <a:off x="9763845" y="3627974"/>
            <a:ext cx="1375648" cy="305117"/>
            <a:chOff x="3079750" y="580881"/>
            <a:chExt cx="260826" cy="305117"/>
          </a:xfrm>
        </p:grpSpPr>
        <p:sp>
          <p:nvSpPr>
            <p:cNvPr id="25" name="Arrow: Right 24">
              <a:extLst>
                <a:ext uri="{FF2B5EF4-FFF2-40B4-BE49-F238E27FC236}">
                  <a16:creationId xmlns:a16="http://schemas.microsoft.com/office/drawing/2014/main" id="{95EC0220-7BF7-A7EC-1899-5824C49506AD}"/>
                </a:ext>
              </a:extLst>
            </p:cNvPr>
            <p:cNvSpPr/>
            <p:nvPr/>
          </p:nvSpPr>
          <p:spPr>
            <a:xfrm>
              <a:off x="3079750" y="580881"/>
              <a:ext cx="260826" cy="30511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26" name="Arrow: Right 4">
              <a:extLst>
                <a:ext uri="{FF2B5EF4-FFF2-40B4-BE49-F238E27FC236}">
                  <a16:creationId xmlns:a16="http://schemas.microsoft.com/office/drawing/2014/main" id="{FB3CB933-7E7F-1C71-D48B-D36C0FDC790E}"/>
                </a:ext>
              </a:extLst>
            </p:cNvPr>
            <p:cNvSpPr txBox="1"/>
            <p:nvPr/>
          </p:nvSpPr>
          <p:spPr>
            <a:xfrm>
              <a:off x="3079750" y="641904"/>
              <a:ext cx="182578" cy="1830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p:txBody>
        </p:sp>
      </p:grpSp>
      <p:sp>
        <p:nvSpPr>
          <p:cNvPr id="27" name="Slide Number Placeholder 26">
            <a:extLst>
              <a:ext uri="{FF2B5EF4-FFF2-40B4-BE49-F238E27FC236}">
                <a16:creationId xmlns:a16="http://schemas.microsoft.com/office/drawing/2014/main" id="{949268C3-E4D9-7932-D755-85B02907386B}"/>
              </a:ext>
            </a:extLst>
          </p:cNvPr>
          <p:cNvSpPr>
            <a:spLocks noGrp="1"/>
          </p:cNvSpPr>
          <p:nvPr>
            <p:ph type="sldNum" sz="quarter" idx="12"/>
          </p:nvPr>
        </p:nvSpPr>
        <p:spPr/>
        <p:txBody>
          <a:bodyPr/>
          <a:lstStyle/>
          <a:p>
            <a:fld id="{ED37F4AC-6131-401B-9C0F-D6C4A4AE0949}" type="slidenum">
              <a:rPr lang="en-US" smtClean="0"/>
              <a:t>19</a:t>
            </a:fld>
            <a:endParaRPr lang="en-US"/>
          </a:p>
        </p:txBody>
      </p:sp>
      <p:grpSp>
        <p:nvGrpSpPr>
          <p:cNvPr id="103" name="Group 102">
            <a:extLst>
              <a:ext uri="{FF2B5EF4-FFF2-40B4-BE49-F238E27FC236}">
                <a16:creationId xmlns:a16="http://schemas.microsoft.com/office/drawing/2014/main" id="{CB347FC5-12DC-D4DB-6C4A-C5806B921CDB}"/>
              </a:ext>
            </a:extLst>
          </p:cNvPr>
          <p:cNvGrpSpPr/>
          <p:nvPr/>
        </p:nvGrpSpPr>
        <p:grpSpPr>
          <a:xfrm>
            <a:off x="8070393" y="77559"/>
            <a:ext cx="5075019" cy="1635460"/>
            <a:chOff x="4770741" y="2142246"/>
            <a:chExt cx="5208710" cy="2193842"/>
          </a:xfrm>
        </p:grpSpPr>
        <p:sp>
          <p:nvSpPr>
            <p:cNvPr id="70" name="Rectangle 69">
              <a:extLst>
                <a:ext uri="{FF2B5EF4-FFF2-40B4-BE49-F238E27FC236}">
                  <a16:creationId xmlns:a16="http://schemas.microsoft.com/office/drawing/2014/main" id="{C71BE643-0158-EAA3-640D-2DECC572C44E}"/>
                </a:ext>
              </a:extLst>
            </p:cNvPr>
            <p:cNvSpPr/>
            <p:nvPr/>
          </p:nvSpPr>
          <p:spPr>
            <a:xfrm rot="16521922">
              <a:off x="5706806" y="3500335"/>
              <a:ext cx="66400" cy="7540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9E77F19C-D9C1-7F28-D0BE-B541AC331C48}"/>
                </a:ext>
              </a:extLst>
            </p:cNvPr>
            <p:cNvGrpSpPr/>
            <p:nvPr/>
          </p:nvGrpSpPr>
          <p:grpSpPr>
            <a:xfrm>
              <a:off x="5742796" y="2369318"/>
              <a:ext cx="3143942" cy="1132282"/>
              <a:chOff x="2800220" y="1335389"/>
              <a:chExt cx="1552894" cy="616652"/>
            </a:xfrm>
          </p:grpSpPr>
          <p:sp>
            <p:nvSpPr>
              <p:cNvPr id="77" name="Oval 76">
                <a:extLst>
                  <a:ext uri="{FF2B5EF4-FFF2-40B4-BE49-F238E27FC236}">
                    <a16:creationId xmlns:a16="http://schemas.microsoft.com/office/drawing/2014/main" id="{19240550-2CB4-0CA0-D9E4-269FE0F19627}"/>
                  </a:ext>
                </a:extLst>
              </p:cNvPr>
              <p:cNvSpPr/>
              <p:nvPr/>
            </p:nvSpPr>
            <p:spPr>
              <a:xfrm rot="20305196">
                <a:off x="2800220" y="1783170"/>
                <a:ext cx="1299409" cy="168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AA961EF6-C230-A8E2-3D81-D79DB07A4531}"/>
                  </a:ext>
                </a:extLst>
              </p:cNvPr>
              <p:cNvCxnSpPr>
                <a:cxnSpLocks/>
                <a:stCxn id="90" idx="2"/>
                <a:endCxn id="98" idx="3"/>
              </p:cNvCxnSpPr>
              <p:nvPr/>
            </p:nvCxnSpPr>
            <p:spPr>
              <a:xfrm flipV="1">
                <a:off x="3420968" y="1335389"/>
                <a:ext cx="932146" cy="544274"/>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grpSp>
        <p:cxnSp>
          <p:nvCxnSpPr>
            <p:cNvPr id="79" name="Straight Connector 78">
              <a:extLst>
                <a:ext uri="{FF2B5EF4-FFF2-40B4-BE49-F238E27FC236}">
                  <a16:creationId xmlns:a16="http://schemas.microsoft.com/office/drawing/2014/main" id="{C2533101-2BEA-EDDD-A66D-E90690FA28E1}"/>
                </a:ext>
              </a:extLst>
            </p:cNvPr>
            <p:cNvCxnSpPr>
              <a:cxnSpLocks/>
            </p:cNvCxnSpPr>
            <p:nvPr/>
          </p:nvCxnSpPr>
          <p:spPr>
            <a:xfrm flipV="1">
              <a:off x="7040790" y="3149384"/>
              <a:ext cx="1735223" cy="229937"/>
            </a:xfrm>
            <a:prstGeom prst="line">
              <a:avLst/>
            </a:prstGeom>
            <a:ln>
              <a:solidFill>
                <a:srgbClr val="00B0F0"/>
              </a:solidFill>
              <a:prstDash val="solid"/>
              <a:tailEnd type="triangle"/>
            </a:ln>
          </p:spPr>
          <p:style>
            <a:lnRef idx="2">
              <a:schemeClr val="dk1"/>
            </a:lnRef>
            <a:fillRef idx="0">
              <a:schemeClr val="dk1"/>
            </a:fillRef>
            <a:effectRef idx="1">
              <a:schemeClr val="dk1"/>
            </a:effectRef>
            <a:fontRef idx="minor">
              <a:schemeClr val="tx1"/>
            </a:fontRef>
          </p:style>
        </p:cxnSp>
        <p:sp>
          <p:nvSpPr>
            <p:cNvPr id="80" name="TextBox 79">
              <a:extLst>
                <a:ext uri="{FF2B5EF4-FFF2-40B4-BE49-F238E27FC236}">
                  <a16:creationId xmlns:a16="http://schemas.microsoft.com/office/drawing/2014/main" id="{8A0076F7-7EBA-AA50-1ECC-D92E97E81338}"/>
                </a:ext>
              </a:extLst>
            </p:cNvPr>
            <p:cNvSpPr txBox="1"/>
            <p:nvPr/>
          </p:nvSpPr>
          <p:spPr>
            <a:xfrm>
              <a:off x="8090275" y="2675719"/>
              <a:ext cx="1889176" cy="495428"/>
            </a:xfrm>
            <a:prstGeom prst="rect">
              <a:avLst/>
            </a:prstGeom>
            <a:noFill/>
          </p:spPr>
          <p:txBody>
            <a:bodyPr wrap="square" rtlCol="0">
              <a:spAutoFit/>
            </a:bodyPr>
            <a:lstStyle/>
            <a:p>
              <a:r>
                <a:rPr lang="en-US" b="1" dirty="0" err="1">
                  <a:solidFill>
                    <a:srgbClr val="00B0F0"/>
                  </a:solidFill>
                  <a:latin typeface="Times New Roman" panose="02020603050405020304" pitchFamily="18" charset="0"/>
                  <a:cs typeface="Times New Roman" panose="02020603050405020304" pitchFamily="18" charset="0"/>
                </a:rPr>
                <a:t>v</a:t>
              </a:r>
              <a:r>
                <a:rPr lang="en-US" b="1" baseline="-25000" dirty="0" err="1">
                  <a:solidFill>
                    <a:srgbClr val="00B0F0"/>
                  </a:solidFill>
                  <a:latin typeface="Times New Roman" panose="02020603050405020304" pitchFamily="18" charset="0"/>
                  <a:cs typeface="Times New Roman" panose="02020603050405020304" pitchFamily="18" charset="0"/>
                </a:rPr>
                <a:t>body</a:t>
              </a:r>
              <a:endParaRPr lang="en-US" sz="1200" b="1" baseline="-25000" dirty="0">
                <a:solidFill>
                  <a:srgbClr val="00B0F0"/>
                </a:solidFill>
                <a:latin typeface="Times New Roman" panose="02020603050405020304" pitchFamily="18" charset="0"/>
                <a:cs typeface="Times New Roman" panose="02020603050405020304" pitchFamily="18" charset="0"/>
              </a:endParaRPr>
            </a:p>
          </p:txBody>
        </p:sp>
        <p:sp>
          <p:nvSpPr>
            <p:cNvPr id="81" name="Arc 80">
              <a:extLst>
                <a:ext uri="{FF2B5EF4-FFF2-40B4-BE49-F238E27FC236}">
                  <a16:creationId xmlns:a16="http://schemas.microsoft.com/office/drawing/2014/main" id="{9BB03273-65D2-6D5B-DA8C-BBEF3EAF82B1}"/>
                </a:ext>
              </a:extLst>
            </p:cNvPr>
            <p:cNvSpPr/>
            <p:nvPr/>
          </p:nvSpPr>
          <p:spPr>
            <a:xfrm rot="2664567">
              <a:off x="7419498" y="2888461"/>
              <a:ext cx="514454" cy="500653"/>
            </a:xfrm>
            <a:prstGeom prst="arc">
              <a:avLst>
                <a:gd name="adj1" fmla="val 16200000"/>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2" name="TextBox 81">
              <a:extLst>
                <a:ext uri="{FF2B5EF4-FFF2-40B4-BE49-F238E27FC236}">
                  <a16:creationId xmlns:a16="http://schemas.microsoft.com/office/drawing/2014/main" id="{8477BD26-5045-6926-872C-DA97225B14E2}"/>
                </a:ext>
              </a:extLst>
            </p:cNvPr>
            <p:cNvSpPr txBox="1"/>
            <p:nvPr/>
          </p:nvSpPr>
          <p:spPr>
            <a:xfrm>
              <a:off x="7786794" y="3234707"/>
              <a:ext cx="610528" cy="454143"/>
            </a:xfrm>
            <a:prstGeom prst="rect">
              <a:avLst/>
            </a:prstGeom>
            <a:noFill/>
          </p:spPr>
          <p:txBody>
            <a:bodyPr wrap="square" rtlCol="0">
              <a:spAutoFit/>
            </a:bodyPr>
            <a:lstStyle/>
            <a:p>
              <a:r>
                <a:rPr lang="el-GR" sz="1600" dirty="0">
                  <a:latin typeface="Calibri" panose="020F0502020204030204" pitchFamily="34" charset="0"/>
                  <a:ea typeface="Calibri" panose="020F0502020204030204" pitchFamily="34" charset="0"/>
                  <a:cs typeface="Calibri" panose="020F0502020204030204" pitchFamily="34" charset="0"/>
                </a:rPr>
                <a:t>α</a:t>
              </a:r>
              <a:r>
                <a:rPr lang="en-US" sz="1600" baseline="-25000" dirty="0">
                  <a:latin typeface="Calibri" panose="020F0502020204030204" pitchFamily="34" charset="0"/>
                  <a:ea typeface="Calibri" panose="020F0502020204030204" pitchFamily="34" charset="0"/>
                  <a:cs typeface="Calibri" panose="020F0502020204030204" pitchFamily="34" charset="0"/>
                </a:rPr>
                <a:t>body</a:t>
              </a:r>
              <a:endParaRPr lang="en-US" sz="1600" baseline="-25000" dirty="0"/>
            </a:p>
          </p:txBody>
        </p:sp>
        <p:cxnSp>
          <p:nvCxnSpPr>
            <p:cNvPr id="83" name="Straight Connector 82">
              <a:extLst>
                <a:ext uri="{FF2B5EF4-FFF2-40B4-BE49-F238E27FC236}">
                  <a16:creationId xmlns:a16="http://schemas.microsoft.com/office/drawing/2014/main" id="{1D9439C9-A4EB-22D2-FB54-69412EE889A7}"/>
                </a:ext>
              </a:extLst>
            </p:cNvPr>
            <p:cNvCxnSpPr>
              <a:cxnSpLocks/>
            </p:cNvCxnSpPr>
            <p:nvPr/>
          </p:nvCxnSpPr>
          <p:spPr>
            <a:xfrm flipV="1">
              <a:off x="5026849" y="3900161"/>
              <a:ext cx="901650" cy="410050"/>
            </a:xfrm>
            <a:prstGeom prst="line">
              <a:avLst/>
            </a:prstGeom>
            <a:ln>
              <a:prstDash val="sysDash"/>
            </a:ln>
          </p:spPr>
          <p:style>
            <a:lnRef idx="2">
              <a:schemeClr val="dk1"/>
            </a:lnRef>
            <a:fillRef idx="0">
              <a:schemeClr val="dk1"/>
            </a:fillRef>
            <a:effectRef idx="1">
              <a:schemeClr val="dk1"/>
            </a:effectRef>
            <a:fontRef idx="minor">
              <a:schemeClr val="tx1"/>
            </a:fontRef>
          </p:style>
        </p:cxnSp>
        <p:sp>
          <p:nvSpPr>
            <p:cNvPr id="84" name="Arc 83">
              <a:extLst>
                <a:ext uri="{FF2B5EF4-FFF2-40B4-BE49-F238E27FC236}">
                  <a16:creationId xmlns:a16="http://schemas.microsoft.com/office/drawing/2014/main" id="{92CE6990-DC03-1A62-4DFE-DE2888549236}"/>
                </a:ext>
              </a:extLst>
            </p:cNvPr>
            <p:cNvSpPr/>
            <p:nvPr/>
          </p:nvSpPr>
          <p:spPr>
            <a:xfrm rot="14386647">
              <a:off x="5371742" y="3820727"/>
              <a:ext cx="424912" cy="372338"/>
            </a:xfrm>
            <a:prstGeom prst="arc">
              <a:avLst>
                <a:gd name="adj1" fmla="val 15609676"/>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2372E194-CBAC-31FC-4933-47FF813CCADB}"/>
                </a:ext>
              </a:extLst>
            </p:cNvPr>
            <p:cNvSpPr txBox="1"/>
            <p:nvPr/>
          </p:nvSpPr>
          <p:spPr>
            <a:xfrm>
              <a:off x="4770741" y="3705019"/>
              <a:ext cx="619337" cy="495430"/>
            </a:xfrm>
            <a:prstGeom prst="rect">
              <a:avLst/>
            </a:prstGeom>
            <a:noFill/>
          </p:spPr>
          <p:txBody>
            <a:bodyPr wrap="square" rtlCol="0">
              <a:spAutoFit/>
            </a:bodyPr>
            <a:lstStyle/>
            <a:p>
              <a:r>
                <a:rPr lang="el-GR" dirty="0">
                  <a:latin typeface="Calibri" panose="020F0502020204030204" pitchFamily="34" charset="0"/>
                  <a:ea typeface="Calibri" panose="020F0502020204030204" pitchFamily="34" charset="0"/>
                  <a:cs typeface="Calibri" panose="020F0502020204030204" pitchFamily="34" charset="0"/>
                </a:rPr>
                <a:t>Θ</a:t>
              </a:r>
              <a:r>
                <a:rPr lang="en-US" baseline="-25000" dirty="0">
                  <a:latin typeface="Calibri" panose="020F0502020204030204" pitchFamily="34" charset="0"/>
                  <a:ea typeface="Calibri" panose="020F0502020204030204" pitchFamily="34" charset="0"/>
                  <a:cs typeface="Calibri" panose="020F0502020204030204" pitchFamily="34" charset="0"/>
                </a:rPr>
                <a:t>tail</a:t>
              </a:r>
              <a:endParaRPr lang="en-US" baseline="-25000" dirty="0"/>
            </a:p>
          </p:txBody>
        </p:sp>
        <p:cxnSp>
          <p:nvCxnSpPr>
            <p:cNvPr id="86" name="Straight Connector 85">
              <a:extLst>
                <a:ext uri="{FF2B5EF4-FFF2-40B4-BE49-F238E27FC236}">
                  <a16:creationId xmlns:a16="http://schemas.microsoft.com/office/drawing/2014/main" id="{1F1342BF-1BBC-9364-6FE1-3A059D7288DD}"/>
                </a:ext>
              </a:extLst>
            </p:cNvPr>
            <p:cNvCxnSpPr>
              <a:cxnSpLocks/>
            </p:cNvCxnSpPr>
            <p:nvPr/>
          </p:nvCxnSpPr>
          <p:spPr>
            <a:xfrm flipV="1">
              <a:off x="5910222" y="3516571"/>
              <a:ext cx="34099" cy="400337"/>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D07F4F72-4A10-50A8-A76F-7B6AD53E9167}"/>
                </a:ext>
              </a:extLst>
            </p:cNvPr>
            <p:cNvCxnSpPr>
              <a:cxnSpLocks/>
            </p:cNvCxnSpPr>
            <p:nvPr/>
          </p:nvCxnSpPr>
          <p:spPr>
            <a:xfrm>
              <a:off x="5576382" y="3861529"/>
              <a:ext cx="1544418" cy="134769"/>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40574403-1462-2C90-9AA0-097AF40C45D3}"/>
                </a:ext>
              </a:extLst>
            </p:cNvPr>
            <p:cNvSpPr txBox="1"/>
            <p:nvPr/>
          </p:nvSpPr>
          <p:spPr>
            <a:xfrm>
              <a:off x="5425453" y="3180637"/>
              <a:ext cx="918385" cy="495429"/>
            </a:xfrm>
            <a:prstGeom prst="rect">
              <a:avLst/>
            </a:prstGeom>
            <a:noFill/>
          </p:spPr>
          <p:txBody>
            <a:bodyPr wrap="square" rtlCol="0">
              <a:spAutoFit/>
            </a:bodyPr>
            <a:lstStyle/>
            <a:p>
              <a:r>
                <a:rPr lang="en-US" b="1" dirty="0" err="1">
                  <a:solidFill>
                    <a:srgbClr val="FF0000"/>
                  </a:solidFill>
                  <a:latin typeface="Times New Roman" panose="02020603050405020304" pitchFamily="18" charset="0"/>
                  <a:cs typeface="Times New Roman" panose="02020603050405020304" pitchFamily="18" charset="0"/>
                </a:rPr>
                <a:t>y</a:t>
              </a:r>
              <a:r>
                <a:rPr lang="en-US" b="1" baseline="-25000" dirty="0" err="1">
                  <a:solidFill>
                    <a:srgbClr val="FF0000"/>
                  </a:solidFill>
                  <a:latin typeface="Times New Roman" panose="02020603050405020304" pitchFamily="18" charset="0"/>
                  <a:cs typeface="Times New Roman" panose="02020603050405020304" pitchFamily="18" charset="0"/>
                </a:rPr>
                <a:t>tail</a:t>
              </a:r>
              <a:endParaRPr lang="en-US" b="1" baseline="-25000" dirty="0">
                <a:solidFill>
                  <a:srgbClr val="FF0000"/>
                </a:solidFill>
                <a:latin typeface="Times New Roman" panose="02020603050405020304" pitchFamily="18" charset="0"/>
                <a:cs typeface="Times New Roman" panose="02020603050405020304" pitchFamily="18" charset="0"/>
              </a:endParaRPr>
            </a:p>
          </p:txBody>
        </p:sp>
        <p:sp>
          <p:nvSpPr>
            <p:cNvPr id="89" name="TextBox 88">
              <a:extLst>
                <a:ext uri="{FF2B5EF4-FFF2-40B4-BE49-F238E27FC236}">
                  <a16:creationId xmlns:a16="http://schemas.microsoft.com/office/drawing/2014/main" id="{893840AA-FA17-A100-2BA9-70195A3332A7}"/>
                </a:ext>
              </a:extLst>
            </p:cNvPr>
            <p:cNvSpPr txBox="1"/>
            <p:nvPr/>
          </p:nvSpPr>
          <p:spPr>
            <a:xfrm>
              <a:off x="6545500" y="3881944"/>
              <a:ext cx="636010" cy="454144"/>
            </a:xfrm>
            <a:prstGeom prst="rect">
              <a:avLst/>
            </a:prstGeom>
            <a:noFill/>
          </p:spPr>
          <p:txBody>
            <a:bodyPr wrap="square" rtlCol="0">
              <a:spAutoFit/>
            </a:bodyPr>
            <a:lstStyle/>
            <a:p>
              <a:r>
                <a:rPr lang="en-US" sz="1600" b="1" dirty="0" err="1">
                  <a:solidFill>
                    <a:srgbClr val="FF0000"/>
                  </a:solidFill>
                  <a:latin typeface="Times New Roman" panose="02020603050405020304" pitchFamily="18" charset="0"/>
                  <a:cs typeface="Times New Roman" panose="02020603050405020304" pitchFamily="18" charset="0"/>
                </a:rPr>
                <a:t>x</a:t>
              </a:r>
              <a:r>
                <a:rPr lang="en-US" sz="1600" b="1" baseline="-25000" dirty="0" err="1">
                  <a:solidFill>
                    <a:srgbClr val="FF0000"/>
                  </a:solidFill>
                  <a:latin typeface="Times New Roman" panose="02020603050405020304" pitchFamily="18" charset="0"/>
                  <a:cs typeface="Times New Roman" panose="02020603050405020304" pitchFamily="18" charset="0"/>
                </a:rPr>
                <a:t>tail</a:t>
              </a:r>
              <a:endParaRPr lang="en-US" sz="1600" b="1" baseline="-25000" dirty="0">
                <a:solidFill>
                  <a:srgbClr val="FF0000"/>
                </a:solidFill>
                <a:latin typeface="Times New Roman" panose="02020603050405020304" pitchFamily="18" charset="0"/>
                <a:cs typeface="Times New Roman" panose="02020603050405020304" pitchFamily="18" charset="0"/>
              </a:endParaRPr>
            </a:p>
          </p:txBody>
        </p:sp>
        <p:sp>
          <p:nvSpPr>
            <p:cNvPr id="90" name="Oval 89">
              <a:extLst>
                <a:ext uri="{FF2B5EF4-FFF2-40B4-BE49-F238E27FC236}">
                  <a16:creationId xmlns:a16="http://schemas.microsoft.com/office/drawing/2014/main" id="{8D9344E6-F3A1-FB39-96ED-D16945386650}"/>
                </a:ext>
              </a:extLst>
            </p:cNvPr>
            <p:cNvSpPr/>
            <p:nvPr/>
          </p:nvSpPr>
          <p:spPr>
            <a:xfrm>
              <a:off x="6999542" y="3311138"/>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6EABDB8F-B3B9-EE5E-D06B-E1A18A28FC42}"/>
                </a:ext>
              </a:extLst>
            </p:cNvPr>
            <p:cNvSpPr/>
            <p:nvPr/>
          </p:nvSpPr>
          <p:spPr>
            <a:xfrm>
              <a:off x="5843073" y="3850464"/>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58FC8107-661A-98CE-4DF9-8D12041E241E}"/>
                </a:ext>
              </a:extLst>
            </p:cNvPr>
            <p:cNvCxnSpPr>
              <a:cxnSpLocks/>
            </p:cNvCxnSpPr>
            <p:nvPr/>
          </p:nvCxnSpPr>
          <p:spPr>
            <a:xfrm flipV="1">
              <a:off x="5916799" y="3720168"/>
              <a:ext cx="1481604" cy="178735"/>
            </a:xfrm>
            <a:prstGeom prst="line">
              <a:avLst/>
            </a:prstGeom>
            <a:ln>
              <a:solidFill>
                <a:srgbClr val="00B0F0"/>
              </a:solidFill>
              <a:prstDash val="solid"/>
              <a:tailEnd type="triangle"/>
            </a:ln>
          </p:spPr>
          <p:style>
            <a:lnRef idx="2">
              <a:schemeClr val="dk1"/>
            </a:lnRef>
            <a:fillRef idx="0">
              <a:schemeClr val="dk1"/>
            </a:fillRef>
            <a:effectRef idx="1">
              <a:schemeClr val="dk1"/>
            </a:effectRef>
            <a:fontRef idx="minor">
              <a:schemeClr val="tx1"/>
            </a:fontRef>
          </p:style>
        </p:cxnSp>
        <p:sp>
          <p:nvSpPr>
            <p:cNvPr id="93" name="TextBox 92">
              <a:extLst>
                <a:ext uri="{FF2B5EF4-FFF2-40B4-BE49-F238E27FC236}">
                  <a16:creationId xmlns:a16="http://schemas.microsoft.com/office/drawing/2014/main" id="{5851EDBB-0BC8-F56D-A61D-223F0C72A120}"/>
                </a:ext>
              </a:extLst>
            </p:cNvPr>
            <p:cNvSpPr txBox="1"/>
            <p:nvPr/>
          </p:nvSpPr>
          <p:spPr>
            <a:xfrm>
              <a:off x="7320568" y="3600026"/>
              <a:ext cx="1889176" cy="454144"/>
            </a:xfrm>
            <a:prstGeom prst="rect">
              <a:avLst/>
            </a:prstGeom>
            <a:noFill/>
          </p:spPr>
          <p:txBody>
            <a:bodyPr wrap="square" rtlCol="0">
              <a:spAutoFit/>
            </a:bodyPr>
            <a:lstStyle/>
            <a:p>
              <a:r>
                <a:rPr lang="en-US" sz="1600" b="1" dirty="0" err="1">
                  <a:solidFill>
                    <a:srgbClr val="00B0F0"/>
                  </a:solidFill>
                  <a:latin typeface="Times New Roman" panose="02020603050405020304" pitchFamily="18" charset="0"/>
                  <a:cs typeface="Times New Roman" panose="02020603050405020304" pitchFamily="18" charset="0"/>
                </a:rPr>
                <a:t>v</a:t>
              </a:r>
              <a:r>
                <a:rPr lang="en-US" sz="1600" b="1" baseline="-25000" dirty="0" err="1">
                  <a:solidFill>
                    <a:srgbClr val="00B0F0"/>
                  </a:solidFill>
                  <a:latin typeface="Times New Roman" panose="02020603050405020304" pitchFamily="18" charset="0"/>
                  <a:cs typeface="Times New Roman" panose="02020603050405020304" pitchFamily="18" charset="0"/>
                </a:rPr>
                <a:t>tail</a:t>
              </a:r>
              <a:endParaRPr lang="en-US" sz="1600" b="1" baseline="-25000" dirty="0">
                <a:solidFill>
                  <a:srgbClr val="00B0F0"/>
                </a:solidFill>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EA0D889A-1E37-30B4-FEFE-5E45629056CA}"/>
                </a:ext>
              </a:extLst>
            </p:cNvPr>
            <p:cNvSpPr txBox="1"/>
            <p:nvPr/>
          </p:nvSpPr>
          <p:spPr>
            <a:xfrm>
              <a:off x="6942071" y="3628679"/>
              <a:ext cx="610528" cy="454144"/>
            </a:xfrm>
            <a:prstGeom prst="rect">
              <a:avLst/>
            </a:prstGeom>
            <a:noFill/>
          </p:spPr>
          <p:txBody>
            <a:bodyPr wrap="square" rtlCol="0">
              <a:spAutoFit/>
            </a:bodyPr>
            <a:lstStyle/>
            <a:p>
              <a:r>
                <a:rPr lang="el-GR" sz="1600" dirty="0">
                  <a:latin typeface="Calibri" panose="020F0502020204030204" pitchFamily="34" charset="0"/>
                  <a:ea typeface="Calibri" panose="020F0502020204030204" pitchFamily="34" charset="0"/>
                  <a:cs typeface="Calibri" panose="020F0502020204030204" pitchFamily="34" charset="0"/>
                </a:rPr>
                <a:t>α</a:t>
              </a:r>
              <a:r>
                <a:rPr lang="en-US" sz="1600" baseline="-25000" dirty="0">
                  <a:latin typeface="Calibri" panose="020F0502020204030204" pitchFamily="34" charset="0"/>
                  <a:ea typeface="Calibri" panose="020F0502020204030204" pitchFamily="34" charset="0"/>
                  <a:cs typeface="Calibri" panose="020F0502020204030204" pitchFamily="34" charset="0"/>
                </a:rPr>
                <a:t>tail</a:t>
              </a:r>
              <a:endParaRPr lang="en-US" sz="1600" baseline="-25000" dirty="0"/>
            </a:p>
          </p:txBody>
        </p:sp>
        <p:sp>
          <p:nvSpPr>
            <p:cNvPr id="95" name="Arc 94">
              <a:extLst>
                <a:ext uri="{FF2B5EF4-FFF2-40B4-BE49-F238E27FC236}">
                  <a16:creationId xmlns:a16="http://schemas.microsoft.com/office/drawing/2014/main" id="{77050004-FB09-D4E1-F7CF-F547945A3885}"/>
                </a:ext>
              </a:extLst>
            </p:cNvPr>
            <p:cNvSpPr/>
            <p:nvPr/>
          </p:nvSpPr>
          <p:spPr>
            <a:xfrm rot="2664567">
              <a:off x="6190969" y="3484124"/>
              <a:ext cx="669752" cy="759670"/>
            </a:xfrm>
            <a:prstGeom prst="arc">
              <a:avLst>
                <a:gd name="adj1" fmla="val 18128058"/>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6AABB719-617E-B884-E3C0-899759FE8183}"/>
                </a:ext>
              </a:extLst>
            </p:cNvPr>
            <p:cNvCxnSpPr>
              <a:cxnSpLocks/>
            </p:cNvCxnSpPr>
            <p:nvPr/>
          </p:nvCxnSpPr>
          <p:spPr>
            <a:xfrm flipH="1" flipV="1">
              <a:off x="6819195" y="2821600"/>
              <a:ext cx="235765" cy="550201"/>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97" name="TextBox 96">
              <a:extLst>
                <a:ext uri="{FF2B5EF4-FFF2-40B4-BE49-F238E27FC236}">
                  <a16:creationId xmlns:a16="http://schemas.microsoft.com/office/drawing/2014/main" id="{16423FCA-8036-D811-C17B-B8159F795862}"/>
                </a:ext>
              </a:extLst>
            </p:cNvPr>
            <p:cNvSpPr txBox="1"/>
            <p:nvPr/>
          </p:nvSpPr>
          <p:spPr>
            <a:xfrm>
              <a:off x="6747313" y="2445976"/>
              <a:ext cx="1889176" cy="454143"/>
            </a:xfrm>
            <a:prstGeom prst="rect">
              <a:avLst/>
            </a:prstGeom>
            <a:noFill/>
          </p:spPr>
          <p:txBody>
            <a:bodyPr wrap="square" rtlCol="0">
              <a:spAutoFit/>
            </a:bodyPr>
            <a:lstStyle/>
            <a:p>
              <a:r>
                <a:rPr lang="en-US" sz="1600" b="1" dirty="0">
                  <a:solidFill>
                    <a:srgbClr val="FF0000"/>
                  </a:solidFill>
                  <a:latin typeface="Times New Roman" panose="02020603050405020304" pitchFamily="18" charset="0"/>
                  <a:cs typeface="Times New Roman" panose="02020603050405020304" pitchFamily="18" charset="0"/>
                </a:rPr>
                <a:t>y</a:t>
              </a:r>
              <a:r>
                <a:rPr lang="en-US" sz="1600" b="1" baseline="-25000" dirty="0">
                  <a:solidFill>
                    <a:srgbClr val="FF0000"/>
                  </a:solidFill>
                  <a:latin typeface="Times New Roman" panose="02020603050405020304" pitchFamily="18" charset="0"/>
                  <a:cs typeface="Times New Roman" panose="02020603050405020304" pitchFamily="18" charset="0"/>
                </a:rPr>
                <a:t>body</a:t>
              </a:r>
            </a:p>
          </p:txBody>
        </p:sp>
        <p:sp>
          <p:nvSpPr>
            <p:cNvPr id="98" name="TextBox 97">
              <a:extLst>
                <a:ext uri="{FF2B5EF4-FFF2-40B4-BE49-F238E27FC236}">
                  <a16:creationId xmlns:a16="http://schemas.microsoft.com/office/drawing/2014/main" id="{2AF6BC74-1F8A-68D9-660E-1DDA25C64FEF}"/>
                </a:ext>
              </a:extLst>
            </p:cNvPr>
            <p:cNvSpPr txBox="1"/>
            <p:nvPr/>
          </p:nvSpPr>
          <p:spPr>
            <a:xfrm>
              <a:off x="8031577" y="2142246"/>
              <a:ext cx="855159" cy="454142"/>
            </a:xfrm>
            <a:prstGeom prst="rect">
              <a:avLst/>
            </a:prstGeom>
            <a:noFill/>
          </p:spPr>
          <p:txBody>
            <a:bodyPr wrap="square" rtlCol="0">
              <a:spAutoFit/>
            </a:bodyPr>
            <a:lstStyle/>
            <a:p>
              <a:r>
                <a:rPr lang="en-US" sz="1600" b="1" dirty="0" err="1">
                  <a:solidFill>
                    <a:srgbClr val="FF0000"/>
                  </a:solidFill>
                  <a:latin typeface="Times New Roman" panose="02020603050405020304" pitchFamily="18" charset="0"/>
                  <a:cs typeface="Times New Roman" panose="02020603050405020304" pitchFamily="18" charset="0"/>
                </a:rPr>
                <a:t>x</a:t>
              </a:r>
              <a:r>
                <a:rPr lang="en-US" sz="1600" b="1" baseline="-25000" dirty="0" err="1">
                  <a:solidFill>
                    <a:srgbClr val="FF0000"/>
                  </a:solidFill>
                  <a:latin typeface="Times New Roman" panose="02020603050405020304" pitchFamily="18" charset="0"/>
                  <a:cs typeface="Times New Roman" panose="02020603050405020304" pitchFamily="18" charset="0"/>
                </a:rPr>
                <a:t>body</a:t>
              </a:r>
              <a:endParaRPr lang="en-US" sz="1600" b="1" baseline="-25000" dirty="0">
                <a:solidFill>
                  <a:srgbClr val="FF0000"/>
                </a:solidFill>
                <a:latin typeface="Times New Roman" panose="02020603050405020304" pitchFamily="18" charset="0"/>
                <a:cs typeface="Times New Roman" panose="02020603050405020304" pitchFamily="18" charset="0"/>
              </a:endParaRPr>
            </a:p>
          </p:txBody>
        </p:sp>
      </p:grpSp>
      <p:graphicFrame>
        <p:nvGraphicFramePr>
          <p:cNvPr id="3" name="Diagram 2">
            <a:extLst>
              <a:ext uri="{FF2B5EF4-FFF2-40B4-BE49-F238E27FC236}">
                <a16:creationId xmlns:a16="http://schemas.microsoft.com/office/drawing/2014/main" id="{625003EA-73E7-DB29-A6B3-2D20893E115B}"/>
              </a:ext>
            </a:extLst>
          </p:cNvPr>
          <p:cNvGraphicFramePr/>
          <p:nvPr>
            <p:extLst>
              <p:ext uri="{D42A27DB-BD31-4B8C-83A1-F6EECF244321}">
                <p14:modId xmlns:p14="http://schemas.microsoft.com/office/powerpoint/2010/main" val="2170692237"/>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 name="Picture 3">
            <a:extLst>
              <a:ext uri="{FF2B5EF4-FFF2-40B4-BE49-F238E27FC236}">
                <a16:creationId xmlns:a16="http://schemas.microsoft.com/office/drawing/2014/main" id="{0A4B34D2-5DD4-9116-D529-5F92F173D6C0}"/>
              </a:ext>
            </a:extLst>
          </p:cNvPr>
          <p:cNvPicPr>
            <a:picLocks noChangeAspect="1"/>
          </p:cNvPicPr>
          <p:nvPr/>
        </p:nvPicPr>
        <p:blipFill>
          <a:blip r:embed="rId13"/>
          <a:stretch>
            <a:fillRect/>
          </a:stretch>
        </p:blipFill>
        <p:spPr>
          <a:xfrm>
            <a:off x="8845988" y="4612299"/>
            <a:ext cx="3180811" cy="1157607"/>
          </a:xfrm>
          <a:prstGeom prst="rect">
            <a:avLst/>
          </a:prstGeom>
          <a:ln>
            <a:solidFill>
              <a:schemeClr val="tx1"/>
            </a:solidFill>
          </a:ln>
        </p:spPr>
      </p:pic>
      <p:pic>
        <p:nvPicPr>
          <p:cNvPr id="8" name="Picture 7">
            <a:extLst>
              <a:ext uri="{FF2B5EF4-FFF2-40B4-BE49-F238E27FC236}">
                <a16:creationId xmlns:a16="http://schemas.microsoft.com/office/drawing/2014/main" id="{06FFCB5F-1CEC-CD81-AA98-07D62D84B837}"/>
              </a:ext>
            </a:extLst>
          </p:cNvPr>
          <p:cNvPicPr>
            <a:picLocks noChangeAspect="1"/>
          </p:cNvPicPr>
          <p:nvPr/>
        </p:nvPicPr>
        <p:blipFill>
          <a:blip r:embed="rId14"/>
          <a:stretch>
            <a:fillRect/>
          </a:stretch>
        </p:blipFill>
        <p:spPr>
          <a:xfrm>
            <a:off x="6763828" y="3198303"/>
            <a:ext cx="1556589" cy="1178560"/>
          </a:xfrm>
          <a:prstGeom prst="rect">
            <a:avLst/>
          </a:prstGeom>
          <a:ln>
            <a:solidFill>
              <a:schemeClr val="tx1"/>
            </a:solidFill>
          </a:ln>
        </p:spPr>
      </p:pic>
      <p:pic>
        <p:nvPicPr>
          <p:cNvPr id="10" name="Picture 9">
            <a:extLst>
              <a:ext uri="{FF2B5EF4-FFF2-40B4-BE49-F238E27FC236}">
                <a16:creationId xmlns:a16="http://schemas.microsoft.com/office/drawing/2014/main" id="{5C6B9580-FD5C-6872-0D9D-64EB42D6DDE3}"/>
              </a:ext>
            </a:extLst>
          </p:cNvPr>
          <p:cNvPicPr>
            <a:picLocks noChangeAspect="1"/>
          </p:cNvPicPr>
          <p:nvPr/>
        </p:nvPicPr>
        <p:blipFill>
          <a:blip r:embed="rId15"/>
          <a:stretch>
            <a:fillRect/>
          </a:stretch>
        </p:blipFill>
        <p:spPr>
          <a:xfrm>
            <a:off x="6763339" y="4492059"/>
            <a:ext cx="1556589" cy="580816"/>
          </a:xfrm>
          <a:prstGeom prst="rect">
            <a:avLst/>
          </a:prstGeom>
          <a:ln>
            <a:solidFill>
              <a:schemeClr val="tx1"/>
            </a:solidFill>
          </a:ln>
        </p:spPr>
      </p:pic>
      <p:pic>
        <p:nvPicPr>
          <p:cNvPr id="11" name="Picture 10">
            <a:extLst>
              <a:ext uri="{FF2B5EF4-FFF2-40B4-BE49-F238E27FC236}">
                <a16:creationId xmlns:a16="http://schemas.microsoft.com/office/drawing/2014/main" id="{72AFC7A6-6101-F05E-2F1E-E20C7E4FD73F}"/>
              </a:ext>
            </a:extLst>
          </p:cNvPr>
          <p:cNvPicPr>
            <a:picLocks noChangeAspect="1"/>
          </p:cNvPicPr>
          <p:nvPr/>
        </p:nvPicPr>
        <p:blipFill>
          <a:blip r:embed="rId16"/>
          <a:stretch>
            <a:fillRect/>
          </a:stretch>
        </p:blipFill>
        <p:spPr>
          <a:xfrm>
            <a:off x="418769" y="3221300"/>
            <a:ext cx="2952098" cy="840028"/>
          </a:xfrm>
          <a:prstGeom prst="rect">
            <a:avLst/>
          </a:prstGeom>
          <a:ln>
            <a:solidFill>
              <a:schemeClr val="tx1"/>
            </a:solidFill>
          </a:ln>
        </p:spPr>
      </p:pic>
      <p:pic>
        <p:nvPicPr>
          <p:cNvPr id="13" name="Picture 12">
            <a:extLst>
              <a:ext uri="{FF2B5EF4-FFF2-40B4-BE49-F238E27FC236}">
                <a16:creationId xmlns:a16="http://schemas.microsoft.com/office/drawing/2014/main" id="{3951FC77-591E-1747-8386-E2C92FB9D75F}"/>
              </a:ext>
            </a:extLst>
          </p:cNvPr>
          <p:cNvPicPr>
            <a:picLocks noChangeAspect="1"/>
          </p:cNvPicPr>
          <p:nvPr/>
        </p:nvPicPr>
        <p:blipFill>
          <a:blip r:embed="rId17"/>
          <a:stretch>
            <a:fillRect/>
          </a:stretch>
        </p:blipFill>
        <p:spPr>
          <a:xfrm>
            <a:off x="1343263" y="5629025"/>
            <a:ext cx="6577647" cy="635000"/>
          </a:xfrm>
          <a:prstGeom prst="rect">
            <a:avLst/>
          </a:prstGeom>
          <a:ln>
            <a:solidFill>
              <a:schemeClr val="tx1"/>
            </a:solidFill>
          </a:ln>
        </p:spPr>
      </p:pic>
      <p:pic>
        <p:nvPicPr>
          <p:cNvPr id="15" name="Picture 14">
            <a:extLst>
              <a:ext uri="{FF2B5EF4-FFF2-40B4-BE49-F238E27FC236}">
                <a16:creationId xmlns:a16="http://schemas.microsoft.com/office/drawing/2014/main" id="{8893C0B0-28E2-E5F8-741D-BC77235D8508}"/>
              </a:ext>
            </a:extLst>
          </p:cNvPr>
          <p:cNvPicPr>
            <a:picLocks noChangeAspect="1"/>
          </p:cNvPicPr>
          <p:nvPr/>
        </p:nvPicPr>
        <p:blipFill>
          <a:blip r:embed="rId18"/>
          <a:stretch>
            <a:fillRect/>
          </a:stretch>
        </p:blipFill>
        <p:spPr>
          <a:xfrm>
            <a:off x="2974743" y="4599183"/>
            <a:ext cx="3292713" cy="914643"/>
          </a:xfrm>
          <a:prstGeom prst="rect">
            <a:avLst/>
          </a:prstGeom>
          <a:ln>
            <a:solidFill>
              <a:schemeClr val="tx1"/>
            </a:solidFill>
          </a:ln>
        </p:spPr>
      </p:pic>
    </p:spTree>
    <p:extLst>
      <p:ext uri="{BB962C8B-B14F-4D97-AF65-F5344CB8AC3E}">
        <p14:creationId xmlns:p14="http://schemas.microsoft.com/office/powerpoint/2010/main" val="961898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4AD16-61DA-49ED-5191-5D7CC397171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C2FF1635-A4BC-51ED-41BE-8FDC51168D95}"/>
              </a:ext>
            </a:extLst>
          </p:cNvPr>
          <p:cNvSpPr>
            <a:spLocks noGrp="1"/>
          </p:cNvSpPr>
          <p:nvPr>
            <p:ph idx="1"/>
          </p:nvPr>
        </p:nvSpPr>
        <p:spPr/>
        <p:txBody>
          <a:bodyPr/>
          <a:lstStyle/>
          <a:p>
            <a:pPr marL="457200" indent="-457200">
              <a:buFont typeface="+mj-lt"/>
              <a:buAutoNum type="arabicPeriod"/>
            </a:pPr>
            <a:r>
              <a:rPr lang="en-US" dirty="0"/>
              <a:t>Motivation</a:t>
            </a:r>
          </a:p>
          <a:p>
            <a:pPr marL="457200" indent="-457200">
              <a:buFont typeface="+mj-lt"/>
              <a:buAutoNum type="arabicPeriod"/>
            </a:pPr>
            <a:r>
              <a:rPr lang="en-US" dirty="0"/>
              <a:t>Model Development</a:t>
            </a:r>
          </a:p>
          <a:p>
            <a:pPr marL="457200" indent="-457200">
              <a:buFont typeface="+mj-lt"/>
              <a:buAutoNum type="arabicPeriod"/>
            </a:pPr>
            <a:r>
              <a:rPr lang="en-US" dirty="0"/>
              <a:t>Simulation Results</a:t>
            </a:r>
          </a:p>
          <a:p>
            <a:pPr marL="457200" indent="-457200">
              <a:buFont typeface="+mj-lt"/>
              <a:buAutoNum type="arabicPeriod"/>
            </a:pPr>
            <a:r>
              <a:rPr lang="en-US" dirty="0"/>
              <a:t>Model Verification</a:t>
            </a:r>
          </a:p>
          <a:p>
            <a:pPr marL="457200" indent="-457200">
              <a:buFont typeface="+mj-lt"/>
              <a:buAutoNum type="arabicPeriod"/>
            </a:pPr>
            <a:r>
              <a:rPr lang="en-US" dirty="0"/>
              <a:t>Conclusion</a:t>
            </a:r>
          </a:p>
        </p:txBody>
      </p:sp>
      <p:sp>
        <p:nvSpPr>
          <p:cNvPr id="4" name="Slide Number Placeholder 3">
            <a:extLst>
              <a:ext uri="{FF2B5EF4-FFF2-40B4-BE49-F238E27FC236}">
                <a16:creationId xmlns:a16="http://schemas.microsoft.com/office/drawing/2014/main" id="{5CE03D8F-4080-D738-0087-D476B6DCF96B}"/>
              </a:ext>
            </a:extLst>
          </p:cNvPr>
          <p:cNvSpPr>
            <a:spLocks noGrp="1"/>
          </p:cNvSpPr>
          <p:nvPr>
            <p:ph type="sldNum" sz="quarter" idx="12"/>
          </p:nvPr>
        </p:nvSpPr>
        <p:spPr/>
        <p:txBody>
          <a:bodyPr/>
          <a:lstStyle/>
          <a:p>
            <a:fld id="{ED37F4AC-6131-401B-9C0F-D6C4A4AE0949}" type="slidenum">
              <a:rPr lang="en-US" smtClean="0"/>
              <a:t>2</a:t>
            </a:fld>
            <a:endParaRPr lang="en-US"/>
          </a:p>
        </p:txBody>
      </p:sp>
    </p:spTree>
    <p:extLst>
      <p:ext uri="{BB962C8B-B14F-4D97-AF65-F5344CB8AC3E}">
        <p14:creationId xmlns:p14="http://schemas.microsoft.com/office/powerpoint/2010/main" val="2559195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4A11F-8C16-19D2-3BB0-EB7FFCF8AB5C}"/>
              </a:ext>
            </a:extLst>
          </p:cNvPr>
          <p:cNvSpPr>
            <a:spLocks noGrp="1"/>
          </p:cNvSpPr>
          <p:nvPr>
            <p:ph type="title"/>
          </p:nvPr>
        </p:nvSpPr>
        <p:spPr/>
        <p:txBody>
          <a:bodyPr/>
          <a:lstStyle/>
          <a:p>
            <a:r>
              <a:rPr lang="en-US" dirty="0"/>
              <a:t>Flapping Aerodynamics: Methods</a:t>
            </a:r>
          </a:p>
        </p:txBody>
      </p:sp>
      <p:sp>
        <p:nvSpPr>
          <p:cNvPr id="3" name="Content Placeholder 2">
            <a:extLst>
              <a:ext uri="{FF2B5EF4-FFF2-40B4-BE49-F238E27FC236}">
                <a16:creationId xmlns:a16="http://schemas.microsoft.com/office/drawing/2014/main" id="{723346DA-716D-43DF-E90C-BA8E58D75A4D}"/>
              </a:ext>
            </a:extLst>
          </p:cNvPr>
          <p:cNvSpPr>
            <a:spLocks noGrp="1"/>
          </p:cNvSpPr>
          <p:nvPr>
            <p:ph idx="1"/>
          </p:nvPr>
        </p:nvSpPr>
        <p:spPr/>
        <p:txBody>
          <a:bodyPr/>
          <a:lstStyle/>
          <a:p>
            <a:pPr marL="457200" indent="-457200">
              <a:buFont typeface="+mj-lt"/>
              <a:buAutoNum type="arabicPeriod"/>
            </a:pPr>
            <a:r>
              <a:rPr lang="en-US" dirty="0"/>
              <a:t>Unsteady</a:t>
            </a:r>
          </a:p>
          <a:p>
            <a:pPr marL="457200" indent="-457200">
              <a:buFont typeface="+mj-lt"/>
              <a:buAutoNum type="arabicPeriod"/>
            </a:pPr>
            <a:r>
              <a:rPr lang="en-US" dirty="0"/>
              <a:t>Quasi Steady</a:t>
            </a:r>
          </a:p>
          <a:p>
            <a:pPr marL="457200" indent="-457200">
              <a:buFont typeface="+mj-lt"/>
              <a:buAutoNum type="arabicPeriod"/>
            </a:pPr>
            <a:r>
              <a:rPr lang="en-US" dirty="0"/>
              <a:t>Testbench data</a:t>
            </a:r>
          </a:p>
          <a:p>
            <a:pPr marL="457200" indent="-457200">
              <a:buFont typeface="+mj-lt"/>
              <a:buAutoNum type="arabicPeriod"/>
            </a:pPr>
            <a:r>
              <a:rPr lang="en-US" dirty="0"/>
              <a:t>What is used in the Simulation?</a:t>
            </a:r>
          </a:p>
          <a:p>
            <a:endParaRPr lang="en-US" dirty="0"/>
          </a:p>
          <a:p>
            <a:endParaRPr lang="en-US" dirty="0"/>
          </a:p>
        </p:txBody>
      </p:sp>
      <p:pic>
        <p:nvPicPr>
          <p:cNvPr id="6146" name="Picture 2" descr="Dynamic behavior of the vortex ring formed on a butterfly wing |  Experiments in Fluids">
            <a:extLst>
              <a:ext uri="{FF2B5EF4-FFF2-40B4-BE49-F238E27FC236}">
                <a16:creationId xmlns:a16="http://schemas.microsoft.com/office/drawing/2014/main" id="{45C477DE-7C80-632F-662D-6C7655B8D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5585" y="1845734"/>
            <a:ext cx="5219135" cy="166859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0" name="Picture 2" descr="Science Graphic of the Week: Hummingbird Wing Aerodynamics | WIRED">
            <a:extLst>
              <a:ext uri="{FF2B5EF4-FFF2-40B4-BE49-F238E27FC236}">
                <a16:creationId xmlns:a16="http://schemas.microsoft.com/office/drawing/2014/main" id="{1F2CAA91-BCC2-E45F-46D4-6056232811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474" y="3857414"/>
            <a:ext cx="2277526" cy="202906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7172" name="Picture 4" descr="Creating the next generation of bat-inspired aircraft | Computational  Multiphysics Laboratory">
            <a:extLst>
              <a:ext uri="{FF2B5EF4-FFF2-40B4-BE49-F238E27FC236}">
                <a16:creationId xmlns:a16="http://schemas.microsoft.com/office/drawing/2014/main" id="{0F9C560B-2CFC-7748-90A8-927D6E14CF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540" y="4105024"/>
            <a:ext cx="4637180" cy="1682094"/>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BD5A041-1D8B-630C-52B6-4733B8BD489A}"/>
              </a:ext>
            </a:extLst>
          </p:cNvPr>
          <p:cNvSpPr>
            <a:spLocks noGrp="1"/>
          </p:cNvSpPr>
          <p:nvPr>
            <p:ph type="sldNum" sz="quarter" idx="12"/>
          </p:nvPr>
        </p:nvSpPr>
        <p:spPr/>
        <p:txBody>
          <a:bodyPr/>
          <a:lstStyle/>
          <a:p>
            <a:fld id="{ED37F4AC-6131-401B-9C0F-D6C4A4AE0949}" type="slidenum">
              <a:rPr lang="en-US" smtClean="0"/>
              <a:t>20</a:t>
            </a:fld>
            <a:endParaRPr lang="en-US"/>
          </a:p>
        </p:txBody>
      </p:sp>
      <p:graphicFrame>
        <p:nvGraphicFramePr>
          <p:cNvPr id="5" name="Diagram 4">
            <a:extLst>
              <a:ext uri="{FF2B5EF4-FFF2-40B4-BE49-F238E27FC236}">
                <a16:creationId xmlns:a16="http://schemas.microsoft.com/office/drawing/2014/main" id="{D156D9AB-8E9D-8369-54B0-2E355629C76C}"/>
              </a:ext>
            </a:extLst>
          </p:cNvPr>
          <p:cNvGraphicFramePr/>
          <p:nvPr>
            <p:extLst>
              <p:ext uri="{D42A27DB-BD31-4B8C-83A1-F6EECF244321}">
                <p14:modId xmlns:p14="http://schemas.microsoft.com/office/powerpoint/2010/main" val="565296924"/>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6" name="Picture 5">
            <a:extLst>
              <a:ext uri="{FF2B5EF4-FFF2-40B4-BE49-F238E27FC236}">
                <a16:creationId xmlns:a16="http://schemas.microsoft.com/office/drawing/2014/main" id="{3FB73DEA-98D1-5273-DC88-B6E52D4C0924}"/>
              </a:ext>
            </a:extLst>
          </p:cNvPr>
          <p:cNvPicPr>
            <a:picLocks noChangeAspect="1"/>
          </p:cNvPicPr>
          <p:nvPr/>
        </p:nvPicPr>
        <p:blipFill>
          <a:blip r:embed="rId11"/>
          <a:stretch>
            <a:fillRect/>
          </a:stretch>
        </p:blipFill>
        <p:spPr>
          <a:xfrm>
            <a:off x="309808" y="4177650"/>
            <a:ext cx="3199806" cy="1388595"/>
          </a:xfrm>
          <a:prstGeom prst="rect">
            <a:avLst/>
          </a:prstGeom>
          <a:ln>
            <a:solidFill>
              <a:schemeClr val="accent1"/>
            </a:solidFill>
          </a:ln>
        </p:spPr>
      </p:pic>
    </p:spTree>
    <p:extLst>
      <p:ext uri="{BB962C8B-B14F-4D97-AF65-F5344CB8AC3E}">
        <p14:creationId xmlns:p14="http://schemas.microsoft.com/office/powerpoint/2010/main" val="1352073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C3B95-DCEA-8CE4-1B7F-852EA7DC537C}"/>
              </a:ext>
            </a:extLst>
          </p:cNvPr>
          <p:cNvSpPr>
            <a:spLocks noGrp="1"/>
          </p:cNvSpPr>
          <p:nvPr>
            <p:ph type="title"/>
          </p:nvPr>
        </p:nvSpPr>
        <p:spPr/>
        <p:txBody>
          <a:bodyPr/>
          <a:lstStyle/>
          <a:p>
            <a:r>
              <a:rPr lang="en-US" dirty="0"/>
              <a:t>Flapping Aerodynamics: Wing Shape</a:t>
            </a:r>
          </a:p>
        </p:txBody>
      </p:sp>
      <p:grpSp>
        <p:nvGrpSpPr>
          <p:cNvPr id="74" name="Group 73">
            <a:extLst>
              <a:ext uri="{FF2B5EF4-FFF2-40B4-BE49-F238E27FC236}">
                <a16:creationId xmlns:a16="http://schemas.microsoft.com/office/drawing/2014/main" id="{B15972FA-E2E6-6321-D23C-1A5BB4BB1B0A}"/>
              </a:ext>
            </a:extLst>
          </p:cNvPr>
          <p:cNvGrpSpPr/>
          <p:nvPr/>
        </p:nvGrpSpPr>
        <p:grpSpPr>
          <a:xfrm>
            <a:off x="0" y="1559906"/>
            <a:ext cx="7709145" cy="4608479"/>
            <a:chOff x="561702" y="761484"/>
            <a:chExt cx="8425985" cy="5279285"/>
          </a:xfrm>
        </p:grpSpPr>
        <p:cxnSp>
          <p:nvCxnSpPr>
            <p:cNvPr id="10" name="Straight Arrow Connector 9">
              <a:extLst>
                <a:ext uri="{FF2B5EF4-FFF2-40B4-BE49-F238E27FC236}">
                  <a16:creationId xmlns:a16="http://schemas.microsoft.com/office/drawing/2014/main" id="{65819329-3028-2DA2-F238-49E20B2E95C0}"/>
                </a:ext>
              </a:extLst>
            </p:cNvPr>
            <p:cNvCxnSpPr>
              <a:cxnSpLocks/>
            </p:cNvCxnSpPr>
            <p:nvPr/>
          </p:nvCxnSpPr>
          <p:spPr>
            <a:xfrm flipV="1">
              <a:off x="1601574" y="946150"/>
              <a:ext cx="0" cy="3405051"/>
            </a:xfrm>
            <a:prstGeom prst="straightConnector1">
              <a:avLst/>
            </a:prstGeom>
            <a:ln w="38100">
              <a:tailEnd type="triangle" w="lg" len="lg"/>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64D0B637-6A8D-E6A2-1A1B-A03E6C372A50}"/>
                </a:ext>
              </a:extLst>
            </p:cNvPr>
            <p:cNvCxnSpPr>
              <a:cxnSpLocks/>
            </p:cNvCxnSpPr>
            <p:nvPr/>
          </p:nvCxnSpPr>
          <p:spPr>
            <a:xfrm>
              <a:off x="561702" y="3542622"/>
              <a:ext cx="8229600" cy="0"/>
            </a:xfrm>
            <a:prstGeom prst="straightConnector1">
              <a:avLst/>
            </a:prstGeom>
            <a:ln w="38100">
              <a:headEnd w="med" len="med"/>
              <a:tailEnd type="triangle" w="lg" len="lg"/>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529BB186-604F-E8FD-FFD5-7BBBC5740A23}"/>
                </a:ext>
              </a:extLst>
            </p:cNvPr>
            <p:cNvCxnSpPr>
              <a:cxnSpLocks/>
              <a:stCxn id="14" idx="0"/>
            </p:cNvCxnSpPr>
            <p:nvPr/>
          </p:nvCxnSpPr>
          <p:spPr>
            <a:xfrm flipV="1">
              <a:off x="2451100" y="1830843"/>
              <a:ext cx="2086" cy="1369557"/>
            </a:xfrm>
            <a:prstGeom prst="straightConnector1">
              <a:avLst/>
            </a:prstGeom>
            <a:ln w="38100">
              <a:tailEnd type="triangle" w="lg" len="lg"/>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39B1E6A7-3A3F-CB05-BADB-AE687335AB17}"/>
                </a:ext>
              </a:extLst>
            </p:cNvPr>
            <p:cNvCxnSpPr>
              <a:cxnSpLocks/>
            </p:cNvCxnSpPr>
            <p:nvPr/>
          </p:nvCxnSpPr>
          <p:spPr>
            <a:xfrm>
              <a:off x="2440486" y="3202443"/>
              <a:ext cx="1371600" cy="0"/>
            </a:xfrm>
            <a:prstGeom prst="straightConnector1">
              <a:avLst/>
            </a:prstGeom>
            <a:ln w="38100">
              <a:headEnd w="med" len="med"/>
              <a:tailEnd type="triangle" w="lg" len="lg"/>
            </a:ln>
          </p:spPr>
          <p:style>
            <a:lnRef idx="2">
              <a:schemeClr val="dk1"/>
            </a:lnRef>
            <a:fillRef idx="0">
              <a:schemeClr val="dk1"/>
            </a:fillRef>
            <a:effectRef idx="1">
              <a:schemeClr val="dk1"/>
            </a:effectRef>
            <a:fontRef idx="minor">
              <a:schemeClr val="tx1"/>
            </a:fontRef>
          </p:style>
        </p:cxnSp>
        <p:sp>
          <p:nvSpPr>
            <p:cNvPr id="14" name="Freeform: Shape 13">
              <a:extLst>
                <a:ext uri="{FF2B5EF4-FFF2-40B4-BE49-F238E27FC236}">
                  <a16:creationId xmlns:a16="http://schemas.microsoft.com/office/drawing/2014/main" id="{6FA8304B-8D84-1E71-F22C-93011B481A44}"/>
                </a:ext>
              </a:extLst>
            </p:cNvPr>
            <p:cNvSpPr/>
            <p:nvPr/>
          </p:nvSpPr>
          <p:spPr>
            <a:xfrm>
              <a:off x="2451100" y="2483218"/>
              <a:ext cx="5716727" cy="2827428"/>
            </a:xfrm>
            <a:custGeom>
              <a:avLst/>
              <a:gdLst>
                <a:gd name="connsiteX0" fmla="*/ 0 w 5716727"/>
                <a:gd name="connsiteY0" fmla="*/ 717182 h 2827428"/>
                <a:gd name="connsiteX1" fmla="*/ 2266950 w 5716727"/>
                <a:gd name="connsiteY1" fmla="*/ 37732 h 2827428"/>
                <a:gd name="connsiteX2" fmla="*/ 4864100 w 5716727"/>
                <a:gd name="connsiteY2" fmla="*/ 240932 h 2827428"/>
                <a:gd name="connsiteX3" fmla="*/ 5670550 w 5716727"/>
                <a:gd name="connsiteY3" fmla="*/ 1517282 h 2827428"/>
                <a:gd name="connsiteX4" fmla="*/ 3714750 w 5716727"/>
                <a:gd name="connsiteY4" fmla="*/ 2819032 h 2827428"/>
                <a:gd name="connsiteX5" fmla="*/ 0 w 5716727"/>
                <a:gd name="connsiteY5" fmla="*/ 2063382 h 282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6727" h="2827428">
                  <a:moveTo>
                    <a:pt x="0" y="717182"/>
                  </a:moveTo>
                  <a:cubicBezTo>
                    <a:pt x="728133" y="417144"/>
                    <a:pt x="1456267" y="117107"/>
                    <a:pt x="2266950" y="37732"/>
                  </a:cubicBezTo>
                  <a:cubicBezTo>
                    <a:pt x="3077633" y="-41643"/>
                    <a:pt x="4296833" y="-5660"/>
                    <a:pt x="4864100" y="240932"/>
                  </a:cubicBezTo>
                  <a:cubicBezTo>
                    <a:pt x="5431367" y="487524"/>
                    <a:pt x="5862108" y="1087599"/>
                    <a:pt x="5670550" y="1517282"/>
                  </a:cubicBezTo>
                  <a:cubicBezTo>
                    <a:pt x="5478992" y="1946965"/>
                    <a:pt x="4659842" y="2728015"/>
                    <a:pt x="3714750" y="2819032"/>
                  </a:cubicBezTo>
                  <a:cubicBezTo>
                    <a:pt x="2769658" y="2910049"/>
                    <a:pt x="624417" y="2234832"/>
                    <a:pt x="0" y="2063382"/>
                  </a:cubicBezTo>
                </a:path>
              </a:pathLst>
            </a:cu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6BED2F7-4D02-5973-FD36-460A83A093CB}"/>
                </a:ext>
              </a:extLst>
            </p:cNvPr>
            <p:cNvSpPr txBox="1"/>
            <p:nvPr/>
          </p:nvSpPr>
          <p:spPr>
            <a:xfrm>
              <a:off x="1619937" y="761484"/>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y</a:t>
              </a:r>
            </a:p>
          </p:txBody>
        </p:sp>
        <p:sp>
          <p:nvSpPr>
            <p:cNvPr id="16" name="TextBox 15">
              <a:extLst>
                <a:ext uri="{FF2B5EF4-FFF2-40B4-BE49-F238E27FC236}">
                  <a16:creationId xmlns:a16="http://schemas.microsoft.com/office/drawing/2014/main" id="{1E21567D-1A98-1450-F15D-F87CA2C9A2AB}"/>
                </a:ext>
              </a:extLst>
            </p:cNvPr>
            <p:cNvSpPr txBox="1"/>
            <p:nvPr/>
          </p:nvSpPr>
          <p:spPr>
            <a:xfrm>
              <a:off x="8574937" y="3098800"/>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x</a:t>
              </a:r>
            </a:p>
          </p:txBody>
        </p:sp>
        <p:sp>
          <p:nvSpPr>
            <p:cNvPr id="17" name="TextBox 16">
              <a:extLst>
                <a:ext uri="{FF2B5EF4-FFF2-40B4-BE49-F238E27FC236}">
                  <a16:creationId xmlns:a16="http://schemas.microsoft.com/office/drawing/2014/main" id="{1D049084-F336-66C5-0FCD-B923C67A16D3}"/>
                </a:ext>
              </a:extLst>
            </p:cNvPr>
            <p:cNvSpPr txBox="1"/>
            <p:nvPr/>
          </p:nvSpPr>
          <p:spPr>
            <a:xfrm>
              <a:off x="2440486" y="1569608"/>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y'</a:t>
              </a:r>
            </a:p>
          </p:txBody>
        </p:sp>
        <p:sp>
          <p:nvSpPr>
            <p:cNvPr id="18" name="TextBox 17">
              <a:extLst>
                <a:ext uri="{FF2B5EF4-FFF2-40B4-BE49-F238E27FC236}">
                  <a16:creationId xmlns:a16="http://schemas.microsoft.com/office/drawing/2014/main" id="{E39FEF7C-254F-B556-4D6A-B2794C1472D9}"/>
                </a:ext>
              </a:extLst>
            </p:cNvPr>
            <p:cNvSpPr txBox="1"/>
            <p:nvPr/>
          </p:nvSpPr>
          <p:spPr>
            <a:xfrm>
              <a:off x="3616325" y="2820072"/>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a:t>
              </a:r>
            </a:p>
          </p:txBody>
        </p:sp>
        <p:cxnSp>
          <p:nvCxnSpPr>
            <p:cNvPr id="19" name="Straight Arrow Connector 18">
              <a:extLst>
                <a:ext uri="{FF2B5EF4-FFF2-40B4-BE49-F238E27FC236}">
                  <a16:creationId xmlns:a16="http://schemas.microsoft.com/office/drawing/2014/main" id="{D246BA58-1BF4-8841-2378-BECC65BCA6AC}"/>
                </a:ext>
              </a:extLst>
            </p:cNvPr>
            <p:cNvCxnSpPr>
              <a:cxnSpLocks/>
            </p:cNvCxnSpPr>
            <p:nvPr/>
          </p:nvCxnSpPr>
          <p:spPr>
            <a:xfrm>
              <a:off x="2984500" y="3202443"/>
              <a:ext cx="0" cy="340179"/>
            </a:xfrm>
            <a:prstGeom prst="straightConnector1">
              <a:avLst/>
            </a:prstGeom>
            <a:ln w="12700">
              <a:headEnd type="triangle"/>
              <a:tailEnd type="triangle"/>
            </a:ln>
          </p:spPr>
          <p:style>
            <a:lnRef idx="2">
              <a:schemeClr val="dk1"/>
            </a:lnRef>
            <a:fillRef idx="0">
              <a:schemeClr val="dk1"/>
            </a:fillRef>
            <a:effectRef idx="1">
              <a:schemeClr val="dk1"/>
            </a:effectRef>
            <a:fontRef idx="minor">
              <a:schemeClr val="tx1"/>
            </a:fontRef>
          </p:style>
        </p:cxnSp>
        <p:sp>
          <p:nvSpPr>
            <p:cNvPr id="20" name="TextBox 19">
              <a:extLst>
                <a:ext uri="{FF2B5EF4-FFF2-40B4-BE49-F238E27FC236}">
                  <a16:creationId xmlns:a16="http://schemas.microsoft.com/office/drawing/2014/main" id="{EB030FAE-7B6B-EF2E-0D3A-9CF7AF5F8276}"/>
                </a:ext>
              </a:extLst>
            </p:cNvPr>
            <p:cNvSpPr txBox="1"/>
            <p:nvPr/>
          </p:nvSpPr>
          <p:spPr>
            <a:xfrm>
              <a:off x="3009652" y="3189404"/>
              <a:ext cx="332037"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y</a:t>
              </a:r>
              <a:r>
                <a:rPr lang="en-US" sz="1400" i="1" baseline="-25000" dirty="0">
                  <a:latin typeface="Times New Roman" panose="02020603050405020304" pitchFamily="18" charset="0"/>
                  <a:cs typeface="Times New Roman" panose="02020603050405020304" pitchFamily="18" charset="0"/>
                </a:rPr>
                <a:t>r</a:t>
              </a:r>
              <a:endParaRPr lang="en-US" i="1" dirty="0">
                <a:latin typeface="Times New Roman" panose="02020603050405020304" pitchFamily="18" charset="0"/>
                <a:cs typeface="Times New Roman" panose="02020603050405020304" pitchFamily="18" charset="0"/>
              </a:endParaRPr>
            </a:p>
          </p:txBody>
        </p:sp>
        <p:cxnSp>
          <p:nvCxnSpPr>
            <p:cNvPr id="21" name="Straight Connector 20">
              <a:extLst>
                <a:ext uri="{FF2B5EF4-FFF2-40B4-BE49-F238E27FC236}">
                  <a16:creationId xmlns:a16="http://schemas.microsoft.com/office/drawing/2014/main" id="{650D817C-AE37-EDBE-4140-B1ECAE79AC8D}"/>
                </a:ext>
              </a:extLst>
            </p:cNvPr>
            <p:cNvCxnSpPr>
              <a:cxnSpLocks/>
            </p:cNvCxnSpPr>
            <p:nvPr/>
          </p:nvCxnSpPr>
          <p:spPr>
            <a:xfrm>
              <a:off x="3708400" y="3197797"/>
              <a:ext cx="733423"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37DBDFF7-7F97-42EF-57D2-3A72F4AD20C8}"/>
                </a:ext>
              </a:extLst>
            </p:cNvPr>
            <p:cNvCxnSpPr>
              <a:cxnSpLocks/>
            </p:cNvCxnSpPr>
            <p:nvPr/>
          </p:nvCxnSpPr>
          <p:spPr>
            <a:xfrm flipV="1">
              <a:off x="4075111" y="2609850"/>
              <a:ext cx="0" cy="587947"/>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1A5A1E02-5571-5688-0BC2-BC957EF3FB52}"/>
                </a:ext>
              </a:extLst>
            </p:cNvPr>
            <p:cNvSpPr txBox="1"/>
            <p:nvPr/>
          </p:nvSpPr>
          <p:spPr>
            <a:xfrm>
              <a:off x="4029075" y="2717509"/>
              <a:ext cx="919164"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y</a:t>
              </a:r>
              <a:r>
                <a:rPr lang="en-US" sz="1400" i="1" baseline="-25000" dirty="0">
                  <a:latin typeface="Times New Roman" panose="02020603050405020304" pitchFamily="18" charset="0"/>
                  <a:cs typeface="Times New Roman" panose="02020603050405020304" pitchFamily="18" charset="0"/>
                </a:rPr>
                <a:t>LE</a:t>
              </a:r>
              <a:r>
                <a:rPr lang="en-US" sz="1400" i="1" dirty="0">
                  <a:latin typeface="Times New Roman" panose="02020603050405020304" pitchFamily="18" charset="0"/>
                  <a:cs typeface="Times New Roman" panose="02020603050405020304" pitchFamily="18" charset="0"/>
                </a:rPr>
                <a:t>(r’)</a:t>
              </a:r>
            </a:p>
          </p:txBody>
        </p:sp>
        <p:cxnSp>
          <p:nvCxnSpPr>
            <p:cNvPr id="24" name="Straight Arrow Connector 23">
              <a:extLst>
                <a:ext uri="{FF2B5EF4-FFF2-40B4-BE49-F238E27FC236}">
                  <a16:creationId xmlns:a16="http://schemas.microsoft.com/office/drawing/2014/main" id="{EB9777CF-F574-42B4-A2A0-2648CC6216F8}"/>
                </a:ext>
              </a:extLst>
            </p:cNvPr>
            <p:cNvCxnSpPr>
              <a:cxnSpLocks/>
            </p:cNvCxnSpPr>
            <p:nvPr/>
          </p:nvCxnSpPr>
          <p:spPr>
            <a:xfrm flipH="1">
              <a:off x="1614275" y="2762250"/>
              <a:ext cx="836825" cy="0"/>
            </a:xfrm>
            <a:prstGeom prst="straightConnector1">
              <a:avLst/>
            </a:prstGeom>
            <a:ln w="12700">
              <a:headEnd type="triangle"/>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A4D5DA94-9DC9-DD8B-E84D-B04E2AF6F6FA}"/>
                </a:ext>
              </a:extLst>
            </p:cNvPr>
            <p:cNvSpPr txBox="1"/>
            <p:nvPr/>
          </p:nvSpPr>
          <p:spPr>
            <a:xfrm>
              <a:off x="1882277" y="2457708"/>
              <a:ext cx="362448"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x</a:t>
              </a:r>
              <a:r>
                <a:rPr lang="en-US" sz="1400" i="1" baseline="-25000" dirty="0">
                  <a:latin typeface="Times New Roman" panose="02020603050405020304" pitchFamily="18" charset="0"/>
                  <a:cs typeface="Times New Roman" panose="02020603050405020304" pitchFamily="18" charset="0"/>
                </a:rPr>
                <a:t>r</a:t>
              </a:r>
              <a:endParaRPr lang="en-US" i="1" dirty="0">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18767338-23C7-AC89-BBCC-F1BDCC9A7ECF}"/>
                </a:ext>
              </a:extLst>
            </p:cNvPr>
            <p:cNvSpPr/>
            <p:nvPr/>
          </p:nvSpPr>
          <p:spPr>
            <a:xfrm>
              <a:off x="6756400" y="2679409"/>
              <a:ext cx="892845" cy="2286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3D73FFF8-0B4A-BACD-75F1-BF113CD59196}"/>
                </a:ext>
              </a:extLst>
            </p:cNvPr>
            <p:cNvCxnSpPr>
              <a:cxnSpLocks/>
            </p:cNvCxnSpPr>
            <p:nvPr/>
          </p:nvCxnSpPr>
          <p:spPr>
            <a:xfrm>
              <a:off x="6438900" y="2679409"/>
              <a:ext cx="0" cy="2284957"/>
            </a:xfrm>
            <a:prstGeom prst="straightConnector1">
              <a:avLst/>
            </a:prstGeom>
            <a:ln w="12700">
              <a:headEnd type="triangle"/>
              <a:tailEnd type="triangle"/>
            </a:ln>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022D0970-6963-6610-E5B7-7B405E44C119}"/>
                </a:ext>
              </a:extLst>
            </p:cNvPr>
            <p:cNvCxnSpPr>
              <a:cxnSpLocks/>
            </p:cNvCxnSpPr>
            <p:nvPr/>
          </p:nvCxnSpPr>
          <p:spPr>
            <a:xfrm>
              <a:off x="6394450" y="2679700"/>
              <a:ext cx="361950"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BF804BDD-C735-FB00-E025-9DBEB30370B6}"/>
                </a:ext>
              </a:extLst>
            </p:cNvPr>
            <p:cNvCxnSpPr>
              <a:cxnSpLocks/>
            </p:cNvCxnSpPr>
            <p:nvPr/>
          </p:nvCxnSpPr>
          <p:spPr>
            <a:xfrm flipV="1">
              <a:off x="6394450" y="4964366"/>
              <a:ext cx="411161" cy="2603"/>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060C0251-AC1D-E625-313B-8AAF3B7C3602}"/>
                </a:ext>
              </a:extLst>
            </p:cNvPr>
            <p:cNvSpPr txBox="1"/>
            <p:nvPr/>
          </p:nvSpPr>
          <p:spPr>
            <a:xfrm>
              <a:off x="5954862" y="3796723"/>
              <a:ext cx="919164"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c(r’)</a:t>
              </a:r>
            </a:p>
          </p:txBody>
        </p:sp>
        <p:cxnSp>
          <p:nvCxnSpPr>
            <p:cNvPr id="31" name="Straight Connector 30">
              <a:extLst>
                <a:ext uri="{FF2B5EF4-FFF2-40B4-BE49-F238E27FC236}">
                  <a16:creationId xmlns:a16="http://schemas.microsoft.com/office/drawing/2014/main" id="{DDA196A5-8262-620C-1F1F-EA63D1BBFCB4}"/>
                </a:ext>
              </a:extLst>
            </p:cNvPr>
            <p:cNvCxnSpPr>
              <a:cxnSpLocks/>
            </p:cNvCxnSpPr>
            <p:nvPr/>
          </p:nvCxnSpPr>
          <p:spPr>
            <a:xfrm>
              <a:off x="8180185" y="1938940"/>
              <a:ext cx="0" cy="408086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8863C5A7-DB6E-DA26-5D97-B68AF18CDA97}"/>
                </a:ext>
              </a:extLst>
            </p:cNvPr>
            <p:cNvCxnSpPr>
              <a:cxnSpLocks/>
            </p:cNvCxnSpPr>
            <p:nvPr/>
          </p:nvCxnSpPr>
          <p:spPr>
            <a:xfrm flipH="1">
              <a:off x="2414644" y="2091340"/>
              <a:ext cx="31491" cy="392846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0141F94C-530F-55B7-8F90-673A700B563B}"/>
                </a:ext>
              </a:extLst>
            </p:cNvPr>
            <p:cNvCxnSpPr>
              <a:cxnSpLocks/>
            </p:cNvCxnSpPr>
            <p:nvPr/>
          </p:nvCxnSpPr>
          <p:spPr>
            <a:xfrm flipH="1" flipV="1">
              <a:off x="2414644" y="6019800"/>
              <a:ext cx="5765541" cy="0"/>
            </a:xfrm>
            <a:prstGeom prst="straightConnector1">
              <a:avLst/>
            </a:prstGeom>
            <a:ln w="12700">
              <a:headEnd type="triangle"/>
              <a:tailEnd type="triangle"/>
            </a:ln>
          </p:spPr>
          <p:style>
            <a:lnRef idx="2">
              <a:schemeClr val="dk1"/>
            </a:lnRef>
            <a:fillRef idx="0">
              <a:schemeClr val="dk1"/>
            </a:fillRef>
            <a:effectRef idx="1">
              <a:schemeClr val="dk1"/>
            </a:effectRef>
            <a:fontRef idx="minor">
              <a:schemeClr val="tx1"/>
            </a:fontRef>
          </p:style>
        </p:cxnSp>
        <p:sp>
          <p:nvSpPr>
            <p:cNvPr id="34" name="TextBox 33">
              <a:extLst>
                <a:ext uri="{FF2B5EF4-FFF2-40B4-BE49-F238E27FC236}">
                  <a16:creationId xmlns:a16="http://schemas.microsoft.com/office/drawing/2014/main" id="{FA09AD1C-9F3E-5DBC-3489-59A3356B3299}"/>
                </a:ext>
              </a:extLst>
            </p:cNvPr>
            <p:cNvSpPr txBox="1"/>
            <p:nvPr/>
          </p:nvSpPr>
          <p:spPr>
            <a:xfrm>
              <a:off x="5147141" y="5732992"/>
              <a:ext cx="332037"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R</a:t>
              </a:r>
              <a:endParaRPr lang="en-US" i="1" dirty="0">
                <a:latin typeface="Times New Roman" panose="02020603050405020304" pitchFamily="18" charset="0"/>
                <a:cs typeface="Times New Roman" panose="02020603050405020304" pitchFamily="18" charset="0"/>
              </a:endParaRPr>
            </a:p>
          </p:txBody>
        </p:sp>
        <p:cxnSp>
          <p:nvCxnSpPr>
            <p:cNvPr id="35" name="Straight Arrow Connector 34">
              <a:extLst>
                <a:ext uri="{FF2B5EF4-FFF2-40B4-BE49-F238E27FC236}">
                  <a16:creationId xmlns:a16="http://schemas.microsoft.com/office/drawing/2014/main" id="{236EB112-4482-8CD3-5237-6B1A7C51A66A}"/>
                </a:ext>
              </a:extLst>
            </p:cNvPr>
            <p:cNvCxnSpPr>
              <a:cxnSpLocks/>
            </p:cNvCxnSpPr>
            <p:nvPr/>
          </p:nvCxnSpPr>
          <p:spPr>
            <a:xfrm>
              <a:off x="6751093" y="4222750"/>
              <a:ext cx="898152" cy="0"/>
            </a:xfrm>
            <a:prstGeom prst="straightConnector1">
              <a:avLst/>
            </a:prstGeom>
            <a:ln w="12700">
              <a:headEnd type="triangle"/>
              <a:tailEnd type="triangle"/>
            </a:ln>
          </p:spPr>
          <p:style>
            <a:lnRef idx="2">
              <a:schemeClr val="dk1"/>
            </a:lnRef>
            <a:fillRef idx="0">
              <a:schemeClr val="dk1"/>
            </a:fillRef>
            <a:effectRef idx="1">
              <a:schemeClr val="dk1"/>
            </a:effectRef>
            <a:fontRef idx="minor">
              <a:schemeClr val="tx1"/>
            </a:fontRef>
          </p:style>
        </p:cxnSp>
        <p:sp>
          <p:nvSpPr>
            <p:cNvPr id="36" name="TextBox 35">
              <a:extLst>
                <a:ext uri="{FF2B5EF4-FFF2-40B4-BE49-F238E27FC236}">
                  <a16:creationId xmlns:a16="http://schemas.microsoft.com/office/drawing/2014/main" id="{0D41CE0A-2C5E-C084-7F14-F7911E557152}"/>
                </a:ext>
              </a:extLst>
            </p:cNvPr>
            <p:cNvSpPr txBox="1"/>
            <p:nvPr/>
          </p:nvSpPr>
          <p:spPr>
            <a:xfrm>
              <a:off x="7016226" y="3979370"/>
              <a:ext cx="399553"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dr</a:t>
              </a:r>
              <a:endParaRPr lang="en-US" i="1"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DA0620AE-9DA7-C844-2627-A99105762793}"/>
                </a:ext>
              </a:extLst>
            </p:cNvPr>
            <p:cNvSpPr txBox="1"/>
            <p:nvPr/>
          </p:nvSpPr>
          <p:spPr>
            <a:xfrm>
              <a:off x="1178965" y="3519796"/>
              <a:ext cx="51386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a:t>
              </a:r>
            </a:p>
          </p:txBody>
        </p:sp>
        <p:cxnSp>
          <p:nvCxnSpPr>
            <p:cNvPr id="38" name="Straight Arrow Connector 37">
              <a:extLst>
                <a:ext uri="{FF2B5EF4-FFF2-40B4-BE49-F238E27FC236}">
                  <a16:creationId xmlns:a16="http://schemas.microsoft.com/office/drawing/2014/main" id="{D37E1E98-2C57-1ACE-109A-F4C40E7B22FC}"/>
                </a:ext>
              </a:extLst>
            </p:cNvPr>
            <p:cNvCxnSpPr>
              <a:cxnSpLocks/>
            </p:cNvCxnSpPr>
            <p:nvPr/>
          </p:nvCxnSpPr>
          <p:spPr>
            <a:xfrm flipH="1">
              <a:off x="7197723" y="3194074"/>
              <a:ext cx="0" cy="274320"/>
            </a:xfrm>
            <a:prstGeom prst="straightConnector1">
              <a:avLst/>
            </a:prstGeom>
            <a:ln w="22225">
              <a:solidFill>
                <a:srgbClr val="FF0000"/>
              </a:solidFill>
              <a:tailEnd type="triangle" w="lg" len="lg"/>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810E6FCF-6A1F-7DBA-45A3-331BA08A8DC0}"/>
                </a:ext>
              </a:extLst>
            </p:cNvPr>
            <p:cNvCxnSpPr>
              <a:cxnSpLocks/>
            </p:cNvCxnSpPr>
            <p:nvPr/>
          </p:nvCxnSpPr>
          <p:spPr>
            <a:xfrm>
              <a:off x="7193630" y="3196117"/>
              <a:ext cx="274320" cy="1680"/>
            </a:xfrm>
            <a:prstGeom prst="straightConnector1">
              <a:avLst/>
            </a:prstGeom>
            <a:ln w="22225">
              <a:solidFill>
                <a:srgbClr val="FF0000"/>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2319BC6D-4381-58DE-E592-E82740B4EEBE}"/>
                </a:ext>
              </a:extLst>
            </p:cNvPr>
            <p:cNvSpPr txBox="1"/>
            <p:nvPr/>
          </p:nvSpPr>
          <p:spPr>
            <a:xfrm>
              <a:off x="7200169" y="2876927"/>
              <a:ext cx="332037" cy="307777"/>
            </a:xfrm>
            <a:prstGeom prst="rect">
              <a:avLst/>
            </a:prstGeom>
            <a:noFill/>
          </p:spPr>
          <p:txBody>
            <a:bodyPr wrap="square" rtlCol="0">
              <a:spAutoFit/>
            </a:bodyPr>
            <a:lstStyle/>
            <a:p>
              <a:r>
                <a:rPr lang="en-US" sz="1400" i="1" dirty="0">
                  <a:solidFill>
                    <a:srgbClr val="FF0000"/>
                  </a:solidFill>
                  <a:latin typeface="Times New Roman" panose="02020603050405020304" pitchFamily="18" charset="0"/>
                  <a:cs typeface="Times New Roman" panose="02020603050405020304" pitchFamily="18" charset="0"/>
                </a:rPr>
                <a:t>y</a:t>
              </a:r>
              <a:r>
                <a:rPr lang="en-US" sz="1400" i="1" baseline="-25000" dirty="0">
                  <a:solidFill>
                    <a:srgbClr val="FF0000"/>
                  </a:solidFill>
                  <a:latin typeface="Times New Roman" panose="02020603050405020304" pitchFamily="18" charset="0"/>
                  <a:cs typeface="Times New Roman" panose="02020603050405020304" pitchFamily="18" charset="0"/>
                </a:rPr>
                <a:t>i</a:t>
              </a:r>
              <a:endParaRPr lang="en-US" i="1" dirty="0">
                <a:solidFill>
                  <a:srgbClr val="FF0000"/>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C23F6AB6-4221-54E7-A39F-F5730F02DF58}"/>
                </a:ext>
              </a:extLst>
            </p:cNvPr>
            <p:cNvSpPr txBox="1"/>
            <p:nvPr/>
          </p:nvSpPr>
          <p:spPr>
            <a:xfrm>
              <a:off x="6906669" y="3179060"/>
              <a:ext cx="332037" cy="307777"/>
            </a:xfrm>
            <a:prstGeom prst="rect">
              <a:avLst/>
            </a:prstGeom>
            <a:noFill/>
          </p:spPr>
          <p:txBody>
            <a:bodyPr wrap="square" rtlCol="0">
              <a:spAutoFit/>
            </a:bodyPr>
            <a:lstStyle/>
            <a:p>
              <a:r>
                <a:rPr lang="en-US" sz="1400" i="1" dirty="0">
                  <a:solidFill>
                    <a:srgbClr val="FF0000"/>
                  </a:solidFill>
                  <a:latin typeface="Times New Roman" panose="02020603050405020304" pitchFamily="18" charset="0"/>
                  <a:cs typeface="Times New Roman" panose="02020603050405020304" pitchFamily="18" charset="0"/>
                </a:rPr>
                <a:t>z</a:t>
              </a:r>
              <a:r>
                <a:rPr lang="en-US" sz="1400" i="1" baseline="-25000" dirty="0">
                  <a:solidFill>
                    <a:srgbClr val="FF0000"/>
                  </a:solidFill>
                  <a:latin typeface="Times New Roman" panose="02020603050405020304" pitchFamily="18" charset="0"/>
                  <a:cs typeface="Times New Roman" panose="02020603050405020304" pitchFamily="18" charset="0"/>
                </a:rPr>
                <a:t>i</a:t>
              </a:r>
              <a:endParaRPr lang="en-US" i="1" dirty="0">
                <a:solidFill>
                  <a:srgbClr val="FF0000"/>
                </a:solidFill>
                <a:latin typeface="Times New Roman" panose="02020603050405020304" pitchFamily="18" charset="0"/>
                <a:cs typeface="Times New Roman" panose="02020603050405020304" pitchFamily="18" charset="0"/>
              </a:endParaRPr>
            </a:p>
          </p:txBody>
        </p:sp>
        <p:sp>
          <p:nvSpPr>
            <p:cNvPr id="42" name="Oval 41">
              <a:extLst>
                <a:ext uri="{FF2B5EF4-FFF2-40B4-BE49-F238E27FC236}">
                  <a16:creationId xmlns:a16="http://schemas.microsoft.com/office/drawing/2014/main" id="{889CE95C-12AE-F827-7D70-922B7E06D540}"/>
                </a:ext>
              </a:extLst>
            </p:cNvPr>
            <p:cNvSpPr/>
            <p:nvPr/>
          </p:nvSpPr>
          <p:spPr>
            <a:xfrm>
              <a:off x="7157287" y="3780908"/>
              <a:ext cx="91440" cy="9144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1BEDABD-81B4-3FC2-3E84-B69E71C1EF02}"/>
                </a:ext>
              </a:extLst>
            </p:cNvPr>
            <p:cNvSpPr txBox="1"/>
            <p:nvPr/>
          </p:nvSpPr>
          <p:spPr>
            <a:xfrm>
              <a:off x="7179845" y="3718854"/>
              <a:ext cx="704721" cy="246221"/>
            </a:xfrm>
            <a:prstGeom prst="rect">
              <a:avLst/>
            </a:prstGeom>
            <a:noFill/>
          </p:spPr>
          <p:txBody>
            <a:bodyPr wrap="square" rtlCol="0">
              <a:spAutoFit/>
            </a:bodyPr>
            <a:lstStyle/>
            <a:p>
              <a:r>
                <a:rPr lang="en-US" sz="1000" i="1" dirty="0">
                  <a:latin typeface="Times New Roman" panose="02020603050405020304" pitchFamily="18" charset="0"/>
                  <a:cs typeface="Times New Roman" panose="02020603050405020304" pitchFamily="18" charset="0"/>
                </a:rPr>
                <a:t>COM</a:t>
              </a:r>
              <a:endParaRPr lang="en-US" sz="1100" i="1" dirty="0">
                <a:latin typeface="Times New Roman" panose="02020603050405020304" pitchFamily="18" charset="0"/>
                <a:cs typeface="Times New Roman" panose="02020603050405020304" pitchFamily="18" charset="0"/>
              </a:endParaRPr>
            </a:p>
          </p:txBody>
        </p:sp>
        <p:cxnSp>
          <p:nvCxnSpPr>
            <p:cNvPr id="44" name="Straight Arrow Connector 43">
              <a:extLst>
                <a:ext uri="{FF2B5EF4-FFF2-40B4-BE49-F238E27FC236}">
                  <a16:creationId xmlns:a16="http://schemas.microsoft.com/office/drawing/2014/main" id="{0B736E77-F365-F10C-A2DA-06A0F3AC3023}"/>
                </a:ext>
              </a:extLst>
            </p:cNvPr>
            <p:cNvCxnSpPr>
              <a:cxnSpLocks/>
            </p:cNvCxnSpPr>
            <p:nvPr/>
          </p:nvCxnSpPr>
          <p:spPr>
            <a:xfrm flipH="1">
              <a:off x="2430389" y="3194074"/>
              <a:ext cx="16614" cy="586834"/>
            </a:xfrm>
            <a:prstGeom prst="straightConnector1">
              <a:avLst/>
            </a:prstGeom>
            <a:ln w="22225">
              <a:solidFill>
                <a:srgbClr val="FF0000"/>
              </a:solidFill>
              <a:tailEnd type="triangle" w="lg" len="lg"/>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E73E581-5E7D-4305-7235-EB04A208F541}"/>
                </a:ext>
              </a:extLst>
            </p:cNvPr>
            <p:cNvCxnSpPr>
              <a:cxnSpLocks/>
            </p:cNvCxnSpPr>
            <p:nvPr/>
          </p:nvCxnSpPr>
          <p:spPr>
            <a:xfrm>
              <a:off x="2450180" y="3196117"/>
              <a:ext cx="501727" cy="6238"/>
            </a:xfrm>
            <a:prstGeom prst="straightConnector1">
              <a:avLst/>
            </a:prstGeom>
            <a:ln w="22225">
              <a:solidFill>
                <a:srgbClr val="FF0000"/>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5B1D8781-4FD1-AC87-17EC-37F00DD20DE7}"/>
                </a:ext>
              </a:extLst>
            </p:cNvPr>
            <p:cNvSpPr txBox="1"/>
            <p:nvPr/>
          </p:nvSpPr>
          <p:spPr>
            <a:xfrm>
              <a:off x="2564918" y="3121223"/>
              <a:ext cx="386989" cy="307777"/>
            </a:xfrm>
            <a:prstGeom prst="rect">
              <a:avLst/>
            </a:prstGeom>
            <a:noFill/>
          </p:spPr>
          <p:txBody>
            <a:bodyPr wrap="square" rtlCol="0">
              <a:spAutoFit/>
            </a:bodyPr>
            <a:lstStyle/>
            <a:p>
              <a:r>
                <a:rPr lang="en-US" sz="1400" i="1" dirty="0">
                  <a:solidFill>
                    <a:srgbClr val="FF0000"/>
                  </a:solidFill>
                  <a:latin typeface="Times New Roman" panose="02020603050405020304" pitchFamily="18" charset="0"/>
                  <a:cs typeface="Times New Roman" panose="02020603050405020304" pitchFamily="18" charset="0"/>
                </a:rPr>
                <a:t>y</a:t>
              </a:r>
              <a:r>
                <a:rPr lang="en-US" sz="1400" i="1" baseline="-25000" dirty="0">
                  <a:solidFill>
                    <a:srgbClr val="FF0000"/>
                  </a:solidFill>
                  <a:latin typeface="Times New Roman" panose="02020603050405020304" pitchFamily="18" charset="0"/>
                  <a:cs typeface="Times New Roman" panose="02020603050405020304" pitchFamily="18" charset="0"/>
                </a:rPr>
                <a:t>w</a:t>
              </a:r>
              <a:endParaRPr lang="en-US" i="1" dirty="0">
                <a:solidFill>
                  <a:srgbClr val="FF0000"/>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52869C35-6363-B3CD-D001-59440144A364}"/>
                </a:ext>
              </a:extLst>
            </p:cNvPr>
            <p:cNvSpPr txBox="1"/>
            <p:nvPr/>
          </p:nvSpPr>
          <p:spPr>
            <a:xfrm>
              <a:off x="2123764" y="3247199"/>
              <a:ext cx="386988" cy="307777"/>
            </a:xfrm>
            <a:prstGeom prst="rect">
              <a:avLst/>
            </a:prstGeom>
            <a:noFill/>
          </p:spPr>
          <p:txBody>
            <a:bodyPr wrap="square" rtlCol="0">
              <a:spAutoFit/>
            </a:bodyPr>
            <a:lstStyle/>
            <a:p>
              <a:r>
                <a:rPr lang="en-US" sz="1400" i="1" dirty="0">
                  <a:solidFill>
                    <a:srgbClr val="FF0000"/>
                  </a:solidFill>
                  <a:latin typeface="Times New Roman" panose="02020603050405020304" pitchFamily="18" charset="0"/>
                  <a:cs typeface="Times New Roman" panose="02020603050405020304" pitchFamily="18" charset="0"/>
                </a:rPr>
                <a:t>z</a:t>
              </a:r>
              <a:r>
                <a:rPr lang="en-US" sz="1400" i="1" baseline="-25000" dirty="0">
                  <a:solidFill>
                    <a:srgbClr val="FF0000"/>
                  </a:solidFill>
                  <a:latin typeface="Times New Roman" panose="02020603050405020304" pitchFamily="18" charset="0"/>
                  <a:cs typeface="Times New Roman" panose="02020603050405020304" pitchFamily="18" charset="0"/>
                </a:rPr>
                <a:t>w</a:t>
              </a:r>
              <a:endParaRPr lang="en-US" i="1" dirty="0">
                <a:solidFill>
                  <a:srgbClr val="FF0000"/>
                </a:solidFill>
                <a:latin typeface="Times New Roman" panose="02020603050405020304" pitchFamily="18" charset="0"/>
                <a:cs typeface="Times New Roman" panose="02020603050405020304" pitchFamily="18" charset="0"/>
              </a:endParaRPr>
            </a:p>
          </p:txBody>
        </p:sp>
        <p:sp>
          <p:nvSpPr>
            <p:cNvPr id="48" name="Rectangle 47">
              <a:extLst>
                <a:ext uri="{FF2B5EF4-FFF2-40B4-BE49-F238E27FC236}">
                  <a16:creationId xmlns:a16="http://schemas.microsoft.com/office/drawing/2014/main" id="{06E955EC-80A0-A26F-0A5F-43C2A26E0605}"/>
                </a:ext>
              </a:extLst>
            </p:cNvPr>
            <p:cNvSpPr/>
            <p:nvPr/>
          </p:nvSpPr>
          <p:spPr>
            <a:xfrm>
              <a:off x="5858248" y="2509343"/>
              <a:ext cx="885794" cy="275969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A9A7E2D-3C38-4CA6-00AB-78C93170DB99}"/>
                </a:ext>
              </a:extLst>
            </p:cNvPr>
            <p:cNvSpPr/>
            <p:nvPr/>
          </p:nvSpPr>
          <p:spPr>
            <a:xfrm>
              <a:off x="4973158" y="2478451"/>
              <a:ext cx="885794" cy="279839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5636CF52-94FE-6068-2517-C3936F0A750A}"/>
                </a:ext>
              </a:extLst>
            </p:cNvPr>
            <p:cNvCxnSpPr>
              <a:cxnSpLocks/>
            </p:cNvCxnSpPr>
            <p:nvPr/>
          </p:nvCxnSpPr>
          <p:spPr>
            <a:xfrm>
              <a:off x="7200169" y="3179060"/>
              <a:ext cx="0" cy="617663"/>
            </a:xfrm>
            <a:prstGeom prst="straightConnector1">
              <a:avLst/>
            </a:prstGeom>
            <a:ln w="12700">
              <a:headEnd type="none"/>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8B42D088-71C1-060F-0460-021435F25E16}"/>
                </a:ext>
              </a:extLst>
            </p:cNvPr>
            <p:cNvSpPr txBox="1"/>
            <p:nvPr/>
          </p:nvSpPr>
          <p:spPr>
            <a:xfrm>
              <a:off x="7221617" y="3205819"/>
              <a:ext cx="694903" cy="307777"/>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c</a:t>
              </a:r>
              <a:r>
                <a:rPr lang="en-US" sz="1400" i="1" baseline="-25000" dirty="0">
                  <a:latin typeface="Times New Roman" panose="02020603050405020304" pitchFamily="18" charset="0"/>
                  <a:cs typeface="Times New Roman" panose="02020603050405020304" pitchFamily="18" charset="0"/>
                </a:rPr>
                <a:t>i</a:t>
              </a:r>
              <a:r>
                <a:rPr lang="en-US" sz="1400" i="1" baseline="30000" dirty="0">
                  <a:latin typeface="Times New Roman" panose="02020603050405020304" pitchFamily="18" charset="0"/>
                  <a:cs typeface="Times New Roman" panose="02020603050405020304" pitchFamily="18" charset="0"/>
                </a:rPr>
                <a:t>*</a:t>
              </a:r>
            </a:p>
          </p:txBody>
        </p:sp>
        <p:cxnSp>
          <p:nvCxnSpPr>
            <p:cNvPr id="52" name="Straight Arrow Connector 51">
              <a:extLst>
                <a:ext uri="{FF2B5EF4-FFF2-40B4-BE49-F238E27FC236}">
                  <a16:creationId xmlns:a16="http://schemas.microsoft.com/office/drawing/2014/main" id="{0A7C04CC-268E-0D3D-C372-D8522CC0C4E0}"/>
                </a:ext>
              </a:extLst>
            </p:cNvPr>
            <p:cNvCxnSpPr>
              <a:cxnSpLocks/>
            </p:cNvCxnSpPr>
            <p:nvPr/>
          </p:nvCxnSpPr>
          <p:spPr>
            <a:xfrm>
              <a:off x="2443995" y="3170877"/>
              <a:ext cx="4628693" cy="8183"/>
            </a:xfrm>
            <a:prstGeom prst="straightConnector1">
              <a:avLst/>
            </a:prstGeom>
            <a:ln w="22225">
              <a:solidFill>
                <a:srgbClr val="FF0000"/>
              </a:solidFill>
              <a:headEnd w="med" len="med"/>
              <a:tailEnd type="triangle" w="lg" len="lg"/>
            </a:ln>
          </p:spPr>
          <p:style>
            <a:lnRef idx="2">
              <a:schemeClr val="dk1"/>
            </a:lnRef>
            <a:fillRef idx="0">
              <a:schemeClr val="dk1"/>
            </a:fillRef>
            <a:effectRef idx="1">
              <a:schemeClr val="dk1"/>
            </a:effectRef>
            <a:fontRef idx="minor">
              <a:schemeClr val="tx1"/>
            </a:fontRef>
          </p:style>
        </p:cxnSp>
        <p:sp>
          <p:nvSpPr>
            <p:cNvPr id="53" name="TextBox 52">
              <a:extLst>
                <a:ext uri="{FF2B5EF4-FFF2-40B4-BE49-F238E27FC236}">
                  <a16:creationId xmlns:a16="http://schemas.microsoft.com/office/drawing/2014/main" id="{3C66DD05-867A-5B11-0B54-3F33BFA073F6}"/>
                </a:ext>
              </a:extLst>
            </p:cNvPr>
            <p:cNvSpPr txBox="1"/>
            <p:nvPr/>
          </p:nvSpPr>
          <p:spPr>
            <a:xfrm>
              <a:off x="5299532" y="2857097"/>
              <a:ext cx="332037" cy="307777"/>
            </a:xfrm>
            <a:prstGeom prst="rect">
              <a:avLst/>
            </a:prstGeom>
            <a:noFill/>
          </p:spPr>
          <p:txBody>
            <a:bodyPr wrap="square" rtlCol="0">
              <a:spAutoFit/>
            </a:bodyPr>
            <a:lstStyle/>
            <a:p>
              <a:r>
                <a:rPr lang="en-US" sz="1400" i="1" dirty="0" err="1">
                  <a:solidFill>
                    <a:srgbClr val="FF0000"/>
                  </a:solidFill>
                  <a:latin typeface="Times New Roman" panose="02020603050405020304" pitchFamily="18" charset="0"/>
                  <a:cs typeface="Times New Roman" panose="02020603050405020304" pitchFamily="18" charset="0"/>
                </a:rPr>
                <a:t>r</a:t>
              </a:r>
              <a:r>
                <a:rPr lang="en-US" sz="1400" i="1" baseline="-25000" dirty="0" err="1">
                  <a:solidFill>
                    <a:srgbClr val="FF0000"/>
                  </a:solidFill>
                  <a:latin typeface="Times New Roman" panose="02020603050405020304" pitchFamily="18" charset="0"/>
                  <a:cs typeface="Times New Roman" panose="02020603050405020304" pitchFamily="18" charset="0"/>
                </a:rPr>
                <a:t>i</a:t>
              </a:r>
              <a:endParaRPr lang="en-US" i="1" dirty="0">
                <a:solidFill>
                  <a:srgbClr val="FF0000"/>
                </a:solidFill>
                <a:latin typeface="Times New Roman" panose="02020603050405020304" pitchFamily="18" charset="0"/>
                <a:cs typeface="Times New Roman" panose="02020603050405020304" pitchFamily="18" charset="0"/>
              </a:endParaRPr>
            </a:p>
          </p:txBody>
        </p:sp>
      </p:grpSp>
      <p:sp>
        <p:nvSpPr>
          <p:cNvPr id="75" name="Slide Number Placeholder 74">
            <a:extLst>
              <a:ext uri="{FF2B5EF4-FFF2-40B4-BE49-F238E27FC236}">
                <a16:creationId xmlns:a16="http://schemas.microsoft.com/office/drawing/2014/main" id="{E729716D-2F3E-AE18-2BF3-13E194AEC732}"/>
              </a:ext>
            </a:extLst>
          </p:cNvPr>
          <p:cNvSpPr>
            <a:spLocks noGrp="1"/>
          </p:cNvSpPr>
          <p:nvPr>
            <p:ph type="sldNum" sz="quarter" idx="12"/>
          </p:nvPr>
        </p:nvSpPr>
        <p:spPr/>
        <p:txBody>
          <a:bodyPr/>
          <a:lstStyle/>
          <a:p>
            <a:fld id="{ED37F4AC-6131-401B-9C0F-D6C4A4AE0949}" type="slidenum">
              <a:rPr lang="en-US" smtClean="0"/>
              <a:t>21</a:t>
            </a:fld>
            <a:endParaRPr lang="en-US"/>
          </a:p>
        </p:txBody>
      </p:sp>
      <p:graphicFrame>
        <p:nvGraphicFramePr>
          <p:cNvPr id="3" name="Diagram 2">
            <a:extLst>
              <a:ext uri="{FF2B5EF4-FFF2-40B4-BE49-F238E27FC236}">
                <a16:creationId xmlns:a16="http://schemas.microsoft.com/office/drawing/2014/main" id="{FC8A4643-9FFB-297C-E6F9-FC5E20496F87}"/>
              </a:ext>
            </a:extLst>
          </p:cNvPr>
          <p:cNvGraphicFramePr/>
          <p:nvPr>
            <p:extLst>
              <p:ext uri="{D42A27DB-BD31-4B8C-83A1-F6EECF244321}">
                <p14:modId xmlns:p14="http://schemas.microsoft.com/office/powerpoint/2010/main" val="2667285791"/>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879FEF1-820F-2121-5978-F8E9FFD45A6F}"/>
              </a:ext>
            </a:extLst>
          </p:cNvPr>
          <p:cNvSpPr>
            <a:spLocks noGrp="1"/>
          </p:cNvSpPr>
          <p:nvPr>
            <p:ph type="ftr" sz="quarter" idx="11"/>
          </p:nvPr>
        </p:nvSpPr>
        <p:spPr/>
        <p:txBody>
          <a:bodyPr/>
          <a:lstStyle/>
          <a:p>
            <a:r>
              <a:rPr lang="en-US"/>
              <a:t>John Peter Whitney. “Design and Performance of Insect-Scale Flapping-Wing Vehicles”.</a:t>
            </a:r>
          </a:p>
        </p:txBody>
      </p:sp>
      <p:pic>
        <p:nvPicPr>
          <p:cNvPr id="5" name="Picture 4">
            <a:extLst>
              <a:ext uri="{FF2B5EF4-FFF2-40B4-BE49-F238E27FC236}">
                <a16:creationId xmlns:a16="http://schemas.microsoft.com/office/drawing/2014/main" id="{23AEA11A-E2AC-08EF-F05B-45AC43597DD5}"/>
              </a:ext>
            </a:extLst>
          </p:cNvPr>
          <p:cNvPicPr>
            <a:picLocks noChangeAspect="1"/>
          </p:cNvPicPr>
          <p:nvPr/>
        </p:nvPicPr>
        <p:blipFill>
          <a:blip r:embed="rId8"/>
          <a:stretch>
            <a:fillRect/>
          </a:stretch>
        </p:blipFill>
        <p:spPr>
          <a:xfrm>
            <a:off x="8153967" y="2807535"/>
            <a:ext cx="2578100" cy="2108200"/>
          </a:xfrm>
          <a:prstGeom prst="rect">
            <a:avLst/>
          </a:prstGeom>
          <a:ln>
            <a:solidFill>
              <a:schemeClr val="accent1"/>
            </a:solidFill>
          </a:ln>
        </p:spPr>
      </p:pic>
    </p:spTree>
    <p:extLst>
      <p:ext uri="{BB962C8B-B14F-4D97-AF65-F5344CB8AC3E}">
        <p14:creationId xmlns:p14="http://schemas.microsoft.com/office/powerpoint/2010/main" val="4205305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C3B95-DCEA-8CE4-1B7F-852EA7DC537C}"/>
              </a:ext>
            </a:extLst>
          </p:cNvPr>
          <p:cNvSpPr>
            <a:spLocks noGrp="1"/>
          </p:cNvSpPr>
          <p:nvPr>
            <p:ph type="title"/>
          </p:nvPr>
        </p:nvSpPr>
        <p:spPr/>
        <p:txBody>
          <a:bodyPr/>
          <a:lstStyle/>
          <a:p>
            <a:r>
              <a:rPr lang="en-US" dirty="0"/>
              <a:t>Flapping Aerodynamics: Rotations</a:t>
            </a:r>
          </a:p>
        </p:txBody>
      </p:sp>
      <p:sp>
        <p:nvSpPr>
          <p:cNvPr id="3" name="Content Placeholder 2">
            <a:extLst>
              <a:ext uri="{FF2B5EF4-FFF2-40B4-BE49-F238E27FC236}">
                <a16:creationId xmlns:a16="http://schemas.microsoft.com/office/drawing/2014/main" id="{2A6C831B-0499-AC93-64E6-DF4EF29F38F4}"/>
              </a:ext>
            </a:extLst>
          </p:cNvPr>
          <p:cNvSpPr>
            <a:spLocks noGrp="1"/>
          </p:cNvSpPr>
          <p:nvPr>
            <p:ph idx="1"/>
          </p:nvPr>
        </p:nvSpPr>
        <p:spPr/>
        <p:txBody>
          <a:bodyPr/>
          <a:lstStyle/>
          <a:p>
            <a:endParaRPr lang="en-US" dirty="0"/>
          </a:p>
        </p:txBody>
      </p:sp>
      <p:pic>
        <p:nvPicPr>
          <p:cNvPr id="7" name="Picture 6" descr="A diagram of a bee&#10;&#10;Description automatically generated">
            <a:extLst>
              <a:ext uri="{FF2B5EF4-FFF2-40B4-BE49-F238E27FC236}">
                <a16:creationId xmlns:a16="http://schemas.microsoft.com/office/drawing/2014/main" id="{37F736F4-C8DA-5FEA-41E1-960E0CB3E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98" y="2234310"/>
            <a:ext cx="6339489" cy="3246208"/>
          </a:xfrm>
          <a:prstGeom prst="rect">
            <a:avLst/>
          </a:prstGeom>
          <a:ln>
            <a:solidFill>
              <a:schemeClr val="accent1"/>
            </a:solidFill>
          </a:ln>
        </p:spPr>
      </p:pic>
      <p:pic>
        <p:nvPicPr>
          <p:cNvPr id="9" name="Picture 8">
            <a:extLst>
              <a:ext uri="{FF2B5EF4-FFF2-40B4-BE49-F238E27FC236}">
                <a16:creationId xmlns:a16="http://schemas.microsoft.com/office/drawing/2014/main" id="{F4FFBF3D-1231-15EA-D349-5D6DD47D7668}"/>
              </a:ext>
            </a:extLst>
          </p:cNvPr>
          <p:cNvPicPr>
            <a:picLocks noChangeAspect="1"/>
          </p:cNvPicPr>
          <p:nvPr/>
        </p:nvPicPr>
        <p:blipFill rotWithShape="1">
          <a:blip r:embed="rId4"/>
          <a:srcRect r="14062"/>
          <a:stretch/>
        </p:blipFill>
        <p:spPr>
          <a:xfrm>
            <a:off x="6762541" y="2350869"/>
            <a:ext cx="5222205" cy="3013089"/>
          </a:xfrm>
          <a:prstGeom prst="rect">
            <a:avLst/>
          </a:prstGeom>
          <a:ln>
            <a:solidFill>
              <a:schemeClr val="accent1"/>
            </a:solidFill>
          </a:ln>
        </p:spPr>
      </p:pic>
      <p:sp>
        <p:nvSpPr>
          <p:cNvPr id="10" name="Slide Number Placeholder 9">
            <a:extLst>
              <a:ext uri="{FF2B5EF4-FFF2-40B4-BE49-F238E27FC236}">
                <a16:creationId xmlns:a16="http://schemas.microsoft.com/office/drawing/2014/main" id="{A37DEE39-CD35-FAD8-E37F-A80285A4BAB8}"/>
              </a:ext>
            </a:extLst>
          </p:cNvPr>
          <p:cNvSpPr>
            <a:spLocks noGrp="1"/>
          </p:cNvSpPr>
          <p:nvPr>
            <p:ph type="sldNum" sz="quarter" idx="12"/>
          </p:nvPr>
        </p:nvSpPr>
        <p:spPr/>
        <p:txBody>
          <a:bodyPr/>
          <a:lstStyle/>
          <a:p>
            <a:fld id="{ED37F4AC-6131-401B-9C0F-D6C4A4AE0949}" type="slidenum">
              <a:rPr lang="en-US" smtClean="0"/>
              <a:t>22</a:t>
            </a:fld>
            <a:endParaRPr lang="en-US"/>
          </a:p>
        </p:txBody>
      </p:sp>
      <p:graphicFrame>
        <p:nvGraphicFramePr>
          <p:cNvPr id="4" name="Diagram 3">
            <a:extLst>
              <a:ext uri="{FF2B5EF4-FFF2-40B4-BE49-F238E27FC236}">
                <a16:creationId xmlns:a16="http://schemas.microsoft.com/office/drawing/2014/main" id="{6BA55AE5-D997-7C5B-E1B6-8B8ACFBE0864}"/>
              </a:ext>
            </a:extLst>
          </p:cNvPr>
          <p:cNvGraphicFramePr/>
          <p:nvPr>
            <p:extLst>
              <p:ext uri="{D42A27DB-BD31-4B8C-83A1-F6EECF244321}">
                <p14:modId xmlns:p14="http://schemas.microsoft.com/office/powerpoint/2010/main" val="3941852736"/>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30849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C3B95-DCEA-8CE4-1B7F-852EA7DC537C}"/>
              </a:ext>
            </a:extLst>
          </p:cNvPr>
          <p:cNvSpPr>
            <a:spLocks noGrp="1"/>
          </p:cNvSpPr>
          <p:nvPr>
            <p:ph type="title"/>
          </p:nvPr>
        </p:nvSpPr>
        <p:spPr/>
        <p:txBody>
          <a:bodyPr/>
          <a:lstStyle/>
          <a:p>
            <a:r>
              <a:rPr lang="en-US" dirty="0"/>
              <a:t>Flapping Aerodynamics: Forces</a:t>
            </a:r>
          </a:p>
        </p:txBody>
      </p:sp>
      <p:pic>
        <p:nvPicPr>
          <p:cNvPr id="11" name="Content Placeholder 10">
            <a:extLst>
              <a:ext uri="{FF2B5EF4-FFF2-40B4-BE49-F238E27FC236}">
                <a16:creationId xmlns:a16="http://schemas.microsoft.com/office/drawing/2014/main" id="{691C1B0D-1468-CFC5-7E40-94C847FE2B12}"/>
              </a:ext>
            </a:extLst>
          </p:cNvPr>
          <p:cNvPicPr>
            <a:picLocks noGrp="1" noChangeAspect="1"/>
          </p:cNvPicPr>
          <p:nvPr>
            <p:ph idx="1"/>
          </p:nvPr>
        </p:nvPicPr>
        <p:blipFill>
          <a:blip r:embed="rId3"/>
          <a:stretch>
            <a:fillRect/>
          </a:stretch>
        </p:blipFill>
        <p:spPr>
          <a:xfrm>
            <a:off x="335216" y="2130733"/>
            <a:ext cx="5443015" cy="2241241"/>
          </a:xfrm>
          <a:prstGeom prst="rect">
            <a:avLst/>
          </a:prstGeom>
          <a:ln>
            <a:solidFill>
              <a:schemeClr val="accent1"/>
            </a:solidFill>
          </a:ln>
        </p:spPr>
      </p:pic>
      <p:sp>
        <p:nvSpPr>
          <p:cNvPr id="10" name="Slide Number Placeholder 9">
            <a:extLst>
              <a:ext uri="{FF2B5EF4-FFF2-40B4-BE49-F238E27FC236}">
                <a16:creationId xmlns:a16="http://schemas.microsoft.com/office/drawing/2014/main" id="{9879D5E9-EF05-4946-FDEA-E01154F5BD67}"/>
              </a:ext>
            </a:extLst>
          </p:cNvPr>
          <p:cNvSpPr>
            <a:spLocks noGrp="1"/>
          </p:cNvSpPr>
          <p:nvPr>
            <p:ph type="sldNum" sz="quarter" idx="12"/>
          </p:nvPr>
        </p:nvSpPr>
        <p:spPr/>
        <p:txBody>
          <a:bodyPr/>
          <a:lstStyle/>
          <a:p>
            <a:fld id="{ED37F4AC-6131-401B-9C0F-D6C4A4AE0949}" type="slidenum">
              <a:rPr lang="en-US" smtClean="0"/>
              <a:t>23</a:t>
            </a:fld>
            <a:endParaRPr lang="en-US"/>
          </a:p>
        </p:txBody>
      </p:sp>
      <p:graphicFrame>
        <p:nvGraphicFramePr>
          <p:cNvPr id="4" name="Diagram 3">
            <a:extLst>
              <a:ext uri="{FF2B5EF4-FFF2-40B4-BE49-F238E27FC236}">
                <a16:creationId xmlns:a16="http://schemas.microsoft.com/office/drawing/2014/main" id="{EE1FC3AB-A0A3-E997-0383-C30B76BA1D61}"/>
              </a:ext>
            </a:extLst>
          </p:cNvPr>
          <p:cNvGraphicFramePr/>
          <p:nvPr>
            <p:extLst>
              <p:ext uri="{D42A27DB-BD31-4B8C-83A1-F6EECF244321}">
                <p14:modId xmlns:p14="http://schemas.microsoft.com/office/powerpoint/2010/main" val="2047738556"/>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70A99299-4F25-85ED-88CA-486FBDC1FEF9}"/>
              </a:ext>
            </a:extLst>
          </p:cNvPr>
          <p:cNvPicPr>
            <a:picLocks noChangeAspect="1"/>
          </p:cNvPicPr>
          <p:nvPr/>
        </p:nvPicPr>
        <p:blipFill>
          <a:blip r:embed="rId9"/>
          <a:stretch>
            <a:fillRect/>
          </a:stretch>
        </p:blipFill>
        <p:spPr>
          <a:xfrm>
            <a:off x="6816849" y="4847138"/>
            <a:ext cx="3026260" cy="1181423"/>
          </a:xfrm>
          <a:prstGeom prst="rect">
            <a:avLst/>
          </a:prstGeom>
          <a:ln>
            <a:solidFill>
              <a:schemeClr val="accent1"/>
            </a:solidFill>
          </a:ln>
        </p:spPr>
      </p:pic>
      <p:pic>
        <p:nvPicPr>
          <p:cNvPr id="8" name="Picture 7">
            <a:extLst>
              <a:ext uri="{FF2B5EF4-FFF2-40B4-BE49-F238E27FC236}">
                <a16:creationId xmlns:a16="http://schemas.microsoft.com/office/drawing/2014/main" id="{6E0F76CD-1AFE-3454-009D-AF6A417F85E3}"/>
              </a:ext>
            </a:extLst>
          </p:cNvPr>
          <p:cNvPicPr>
            <a:picLocks noChangeAspect="1"/>
          </p:cNvPicPr>
          <p:nvPr/>
        </p:nvPicPr>
        <p:blipFill>
          <a:blip r:embed="rId10"/>
          <a:stretch>
            <a:fillRect/>
          </a:stretch>
        </p:blipFill>
        <p:spPr>
          <a:xfrm>
            <a:off x="2348891" y="4765347"/>
            <a:ext cx="3026260" cy="1263214"/>
          </a:xfrm>
          <a:prstGeom prst="rect">
            <a:avLst/>
          </a:prstGeom>
          <a:ln>
            <a:solidFill>
              <a:schemeClr val="accent1"/>
            </a:solidFill>
          </a:ln>
        </p:spPr>
      </p:pic>
      <p:pic>
        <p:nvPicPr>
          <p:cNvPr id="12" name="Picture 11">
            <a:extLst>
              <a:ext uri="{FF2B5EF4-FFF2-40B4-BE49-F238E27FC236}">
                <a16:creationId xmlns:a16="http://schemas.microsoft.com/office/drawing/2014/main" id="{27898B47-9AA5-F217-074D-04E43DA318E8}"/>
              </a:ext>
            </a:extLst>
          </p:cNvPr>
          <p:cNvPicPr>
            <a:picLocks noChangeAspect="1"/>
          </p:cNvPicPr>
          <p:nvPr/>
        </p:nvPicPr>
        <p:blipFill>
          <a:blip r:embed="rId11"/>
          <a:stretch>
            <a:fillRect/>
          </a:stretch>
        </p:blipFill>
        <p:spPr>
          <a:xfrm>
            <a:off x="6413771" y="2130733"/>
            <a:ext cx="5202882" cy="2241241"/>
          </a:xfrm>
          <a:prstGeom prst="rect">
            <a:avLst/>
          </a:prstGeom>
          <a:ln>
            <a:solidFill>
              <a:schemeClr val="accent1"/>
            </a:solidFill>
          </a:ln>
        </p:spPr>
      </p:pic>
      <p:cxnSp>
        <p:nvCxnSpPr>
          <p:cNvPr id="17" name="Straight Connector 16">
            <a:extLst>
              <a:ext uri="{FF2B5EF4-FFF2-40B4-BE49-F238E27FC236}">
                <a16:creationId xmlns:a16="http://schemas.microsoft.com/office/drawing/2014/main" id="{B25B2226-F62F-DDCC-7858-0433A6C8AA70}"/>
              </a:ext>
            </a:extLst>
          </p:cNvPr>
          <p:cNvCxnSpPr/>
          <p:nvPr/>
        </p:nvCxnSpPr>
        <p:spPr>
          <a:xfrm>
            <a:off x="1443038" y="2643188"/>
            <a:ext cx="25717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2A3A1E-CF19-7F59-6066-B1F67141AC6D}"/>
              </a:ext>
            </a:extLst>
          </p:cNvPr>
          <p:cNvCxnSpPr/>
          <p:nvPr/>
        </p:nvCxnSpPr>
        <p:spPr>
          <a:xfrm>
            <a:off x="3752850" y="2643188"/>
            <a:ext cx="25717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4FD649D-077A-1117-17B1-89F3CA3E1D62}"/>
              </a:ext>
            </a:extLst>
          </p:cNvPr>
          <p:cNvCxnSpPr/>
          <p:nvPr/>
        </p:nvCxnSpPr>
        <p:spPr>
          <a:xfrm>
            <a:off x="2320315" y="3471864"/>
            <a:ext cx="25717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91746C0-90BC-1CA8-EC2B-337C762C2639}"/>
              </a:ext>
            </a:extLst>
          </p:cNvPr>
          <p:cNvCxnSpPr/>
          <p:nvPr/>
        </p:nvCxnSpPr>
        <p:spPr>
          <a:xfrm>
            <a:off x="2913823" y="4181476"/>
            <a:ext cx="25717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40D8F76-7886-CE08-FB12-4AC26D574FD0}"/>
              </a:ext>
            </a:extLst>
          </p:cNvPr>
          <p:cNvCxnSpPr/>
          <p:nvPr/>
        </p:nvCxnSpPr>
        <p:spPr>
          <a:xfrm>
            <a:off x="7610475" y="2643188"/>
            <a:ext cx="25717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862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C3B95-DCEA-8CE4-1B7F-852EA7DC537C}"/>
              </a:ext>
            </a:extLst>
          </p:cNvPr>
          <p:cNvSpPr>
            <a:spLocks noGrp="1"/>
          </p:cNvSpPr>
          <p:nvPr>
            <p:ph type="title"/>
          </p:nvPr>
        </p:nvSpPr>
        <p:spPr/>
        <p:txBody>
          <a:bodyPr/>
          <a:lstStyle/>
          <a:p>
            <a:r>
              <a:rPr lang="en-US" dirty="0"/>
              <a:t>Flapping Aerodynamics: Coefficients</a:t>
            </a:r>
          </a:p>
        </p:txBody>
      </p:sp>
      <p:pic>
        <p:nvPicPr>
          <p:cNvPr id="6" name="Picture 5">
            <a:extLst>
              <a:ext uri="{FF2B5EF4-FFF2-40B4-BE49-F238E27FC236}">
                <a16:creationId xmlns:a16="http://schemas.microsoft.com/office/drawing/2014/main" id="{91DB517E-4070-052A-D861-5773F3F3940C}"/>
              </a:ext>
            </a:extLst>
          </p:cNvPr>
          <p:cNvPicPr>
            <a:picLocks noChangeAspect="1"/>
          </p:cNvPicPr>
          <p:nvPr/>
        </p:nvPicPr>
        <p:blipFill rotWithShape="1">
          <a:blip r:embed="rId3"/>
          <a:srcRect r="16249"/>
          <a:stretch/>
        </p:blipFill>
        <p:spPr>
          <a:xfrm>
            <a:off x="214003" y="1920079"/>
            <a:ext cx="7502907" cy="3975956"/>
          </a:xfrm>
          <a:prstGeom prst="rect">
            <a:avLst/>
          </a:prstGeom>
          <a:ln>
            <a:solidFill>
              <a:schemeClr val="accent1"/>
            </a:solidFill>
          </a:ln>
        </p:spPr>
      </p:pic>
      <p:pic>
        <p:nvPicPr>
          <p:cNvPr id="10" name="Picture 9">
            <a:extLst>
              <a:ext uri="{FF2B5EF4-FFF2-40B4-BE49-F238E27FC236}">
                <a16:creationId xmlns:a16="http://schemas.microsoft.com/office/drawing/2014/main" id="{3C0814AC-AA82-4148-3953-BB67AFBCED0D}"/>
              </a:ext>
            </a:extLst>
          </p:cNvPr>
          <p:cNvPicPr>
            <a:picLocks noChangeAspect="1"/>
          </p:cNvPicPr>
          <p:nvPr/>
        </p:nvPicPr>
        <p:blipFill>
          <a:blip r:embed="rId4"/>
          <a:stretch>
            <a:fillRect/>
          </a:stretch>
        </p:blipFill>
        <p:spPr>
          <a:xfrm>
            <a:off x="7918981" y="1903956"/>
            <a:ext cx="3639608" cy="1286111"/>
          </a:xfrm>
          <a:prstGeom prst="rect">
            <a:avLst/>
          </a:prstGeom>
          <a:ln>
            <a:solidFill>
              <a:schemeClr val="accent1"/>
            </a:solidFill>
          </a:ln>
        </p:spPr>
      </p:pic>
      <p:pic>
        <p:nvPicPr>
          <p:cNvPr id="12" name="Picture 11">
            <a:extLst>
              <a:ext uri="{FF2B5EF4-FFF2-40B4-BE49-F238E27FC236}">
                <a16:creationId xmlns:a16="http://schemas.microsoft.com/office/drawing/2014/main" id="{680E6C45-30B6-9F00-CEC3-8A9AAD08C8BB}"/>
              </a:ext>
            </a:extLst>
          </p:cNvPr>
          <p:cNvPicPr>
            <a:picLocks noChangeAspect="1"/>
          </p:cNvPicPr>
          <p:nvPr/>
        </p:nvPicPr>
        <p:blipFill>
          <a:blip r:embed="rId5"/>
          <a:stretch>
            <a:fillRect/>
          </a:stretch>
        </p:blipFill>
        <p:spPr>
          <a:xfrm>
            <a:off x="7918981" y="3429000"/>
            <a:ext cx="3639608" cy="1454562"/>
          </a:xfrm>
          <a:prstGeom prst="rect">
            <a:avLst/>
          </a:prstGeom>
          <a:ln>
            <a:solidFill>
              <a:schemeClr val="accent1"/>
            </a:solidFill>
          </a:ln>
        </p:spPr>
      </p:pic>
      <p:pic>
        <p:nvPicPr>
          <p:cNvPr id="16" name="Picture 15">
            <a:extLst>
              <a:ext uri="{FF2B5EF4-FFF2-40B4-BE49-F238E27FC236}">
                <a16:creationId xmlns:a16="http://schemas.microsoft.com/office/drawing/2014/main" id="{EC93E54E-7966-D8C2-29E7-FBF1598C920A}"/>
              </a:ext>
            </a:extLst>
          </p:cNvPr>
          <p:cNvPicPr>
            <a:picLocks noChangeAspect="1"/>
          </p:cNvPicPr>
          <p:nvPr/>
        </p:nvPicPr>
        <p:blipFill>
          <a:blip r:embed="rId6"/>
          <a:stretch>
            <a:fillRect/>
          </a:stretch>
        </p:blipFill>
        <p:spPr>
          <a:xfrm>
            <a:off x="7918981" y="5099399"/>
            <a:ext cx="1520851" cy="796636"/>
          </a:xfrm>
          <a:prstGeom prst="rect">
            <a:avLst/>
          </a:prstGeom>
          <a:ln>
            <a:solidFill>
              <a:schemeClr val="accent1"/>
            </a:solidFill>
          </a:ln>
        </p:spPr>
      </p:pic>
      <p:sp>
        <p:nvSpPr>
          <p:cNvPr id="17" name="Slide Number Placeholder 16">
            <a:extLst>
              <a:ext uri="{FF2B5EF4-FFF2-40B4-BE49-F238E27FC236}">
                <a16:creationId xmlns:a16="http://schemas.microsoft.com/office/drawing/2014/main" id="{B1607570-03CC-9C05-84FB-2B4F2B845EE5}"/>
              </a:ext>
            </a:extLst>
          </p:cNvPr>
          <p:cNvSpPr>
            <a:spLocks noGrp="1"/>
          </p:cNvSpPr>
          <p:nvPr>
            <p:ph type="sldNum" sz="quarter" idx="12"/>
          </p:nvPr>
        </p:nvSpPr>
        <p:spPr/>
        <p:txBody>
          <a:bodyPr/>
          <a:lstStyle/>
          <a:p>
            <a:fld id="{ED37F4AC-6131-401B-9C0F-D6C4A4AE0949}" type="slidenum">
              <a:rPr lang="en-US" smtClean="0"/>
              <a:t>24</a:t>
            </a:fld>
            <a:endParaRPr lang="en-US"/>
          </a:p>
        </p:txBody>
      </p:sp>
      <p:graphicFrame>
        <p:nvGraphicFramePr>
          <p:cNvPr id="3" name="Diagram 2">
            <a:extLst>
              <a:ext uri="{FF2B5EF4-FFF2-40B4-BE49-F238E27FC236}">
                <a16:creationId xmlns:a16="http://schemas.microsoft.com/office/drawing/2014/main" id="{14B0D513-08FE-BC02-28B2-D22C1524559A}"/>
              </a:ext>
            </a:extLst>
          </p:cNvPr>
          <p:cNvGraphicFramePr/>
          <p:nvPr>
            <p:extLst>
              <p:ext uri="{D42A27DB-BD31-4B8C-83A1-F6EECF244321}">
                <p14:modId xmlns:p14="http://schemas.microsoft.com/office/powerpoint/2010/main" val="520534448"/>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Footer Placeholder 3">
            <a:extLst>
              <a:ext uri="{FF2B5EF4-FFF2-40B4-BE49-F238E27FC236}">
                <a16:creationId xmlns:a16="http://schemas.microsoft.com/office/drawing/2014/main" id="{810CBAED-A935-608E-0CB2-62054A523CF4}"/>
              </a:ext>
            </a:extLst>
          </p:cNvPr>
          <p:cNvSpPr>
            <a:spLocks noGrp="1"/>
          </p:cNvSpPr>
          <p:nvPr>
            <p:ph type="ftr" sz="quarter" idx="11"/>
          </p:nvPr>
        </p:nvSpPr>
        <p:spPr/>
        <p:txBody>
          <a:bodyPr/>
          <a:lstStyle/>
          <a:p>
            <a:r>
              <a:rPr lang="en-US"/>
              <a:t>Jong-Seob Han, Jo Won Chang, and Jae-Hung Han. “An aerodynamic model for insect flapping wings in forward flight”.</a:t>
            </a:r>
          </a:p>
        </p:txBody>
      </p:sp>
      <p:cxnSp>
        <p:nvCxnSpPr>
          <p:cNvPr id="5" name="Straight Connector 4">
            <a:extLst>
              <a:ext uri="{FF2B5EF4-FFF2-40B4-BE49-F238E27FC236}">
                <a16:creationId xmlns:a16="http://schemas.microsoft.com/office/drawing/2014/main" id="{2CA5CDF6-B79F-E88D-B131-9E0DE89E56D0}"/>
              </a:ext>
            </a:extLst>
          </p:cNvPr>
          <p:cNvCxnSpPr>
            <a:cxnSpLocks/>
          </p:cNvCxnSpPr>
          <p:nvPr/>
        </p:nvCxnSpPr>
        <p:spPr>
          <a:xfrm>
            <a:off x="9819496" y="2304521"/>
            <a:ext cx="25029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9ACD3B5-B8E3-8260-4FB7-8A4ACB0B1CA4}"/>
              </a:ext>
            </a:extLst>
          </p:cNvPr>
          <p:cNvCxnSpPr>
            <a:cxnSpLocks/>
          </p:cNvCxnSpPr>
          <p:nvPr/>
        </p:nvCxnSpPr>
        <p:spPr>
          <a:xfrm>
            <a:off x="10242824" y="2304523"/>
            <a:ext cx="25029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583335-1F9D-9B9D-FE0C-2F3B57344E88}"/>
              </a:ext>
            </a:extLst>
          </p:cNvPr>
          <p:cNvCxnSpPr>
            <a:cxnSpLocks/>
          </p:cNvCxnSpPr>
          <p:nvPr/>
        </p:nvCxnSpPr>
        <p:spPr>
          <a:xfrm>
            <a:off x="10293625" y="2981854"/>
            <a:ext cx="250295"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51026E2-23A1-2185-8E34-D6371459A7B6}"/>
              </a:ext>
            </a:extLst>
          </p:cNvPr>
          <p:cNvCxnSpPr>
            <a:cxnSpLocks/>
          </p:cNvCxnSpPr>
          <p:nvPr/>
        </p:nvCxnSpPr>
        <p:spPr>
          <a:xfrm>
            <a:off x="9802558" y="2964922"/>
            <a:ext cx="2502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749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F6099-C5C3-AA61-950A-1E9D57847A7E}"/>
              </a:ext>
            </a:extLst>
          </p:cNvPr>
          <p:cNvSpPr>
            <a:spLocks noGrp="1"/>
          </p:cNvSpPr>
          <p:nvPr>
            <p:ph type="title"/>
          </p:nvPr>
        </p:nvSpPr>
        <p:spPr/>
        <p:txBody>
          <a:bodyPr/>
          <a:lstStyle/>
          <a:p>
            <a:r>
              <a:rPr lang="en-US" dirty="0"/>
              <a:t>Wing Kinematics</a:t>
            </a:r>
          </a:p>
        </p:txBody>
      </p:sp>
      <p:sp>
        <p:nvSpPr>
          <p:cNvPr id="10" name="Slide Number Placeholder 9">
            <a:extLst>
              <a:ext uri="{FF2B5EF4-FFF2-40B4-BE49-F238E27FC236}">
                <a16:creationId xmlns:a16="http://schemas.microsoft.com/office/drawing/2014/main" id="{F025DF44-250E-77D4-C5FF-168AB395E9E0}"/>
              </a:ext>
            </a:extLst>
          </p:cNvPr>
          <p:cNvSpPr>
            <a:spLocks noGrp="1"/>
          </p:cNvSpPr>
          <p:nvPr>
            <p:ph type="sldNum" sz="quarter" idx="12"/>
          </p:nvPr>
        </p:nvSpPr>
        <p:spPr/>
        <p:txBody>
          <a:bodyPr/>
          <a:lstStyle/>
          <a:p>
            <a:fld id="{ED37F4AC-6131-401B-9C0F-D6C4A4AE0949}" type="slidenum">
              <a:rPr lang="en-US" smtClean="0"/>
              <a:t>25</a:t>
            </a:fld>
            <a:endParaRPr lang="en-US"/>
          </a:p>
        </p:txBody>
      </p:sp>
      <p:graphicFrame>
        <p:nvGraphicFramePr>
          <p:cNvPr id="3" name="Diagram 2">
            <a:extLst>
              <a:ext uri="{FF2B5EF4-FFF2-40B4-BE49-F238E27FC236}">
                <a16:creationId xmlns:a16="http://schemas.microsoft.com/office/drawing/2014/main" id="{A9C73C58-0566-4CD1-A379-2288181EE325}"/>
              </a:ext>
            </a:extLst>
          </p:cNvPr>
          <p:cNvGraphicFramePr/>
          <p:nvPr>
            <p:extLst>
              <p:ext uri="{D42A27DB-BD31-4B8C-83A1-F6EECF244321}">
                <p14:modId xmlns:p14="http://schemas.microsoft.com/office/powerpoint/2010/main" val="1977682550"/>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43D49E2C-3005-7D65-91A5-09335546D7E1}"/>
              </a:ext>
            </a:extLst>
          </p:cNvPr>
          <p:cNvPicPr>
            <a:picLocks noChangeAspect="1"/>
          </p:cNvPicPr>
          <p:nvPr/>
        </p:nvPicPr>
        <p:blipFill>
          <a:blip r:embed="rId8"/>
          <a:stretch>
            <a:fillRect/>
          </a:stretch>
        </p:blipFill>
        <p:spPr>
          <a:xfrm>
            <a:off x="397183" y="2903011"/>
            <a:ext cx="4700648" cy="1635008"/>
          </a:xfrm>
          <a:prstGeom prst="rect">
            <a:avLst/>
          </a:prstGeom>
          <a:ln>
            <a:solidFill>
              <a:schemeClr val="accent1"/>
            </a:solidFill>
          </a:ln>
        </p:spPr>
      </p:pic>
      <p:pic>
        <p:nvPicPr>
          <p:cNvPr id="8" name="Picture 7">
            <a:extLst>
              <a:ext uri="{FF2B5EF4-FFF2-40B4-BE49-F238E27FC236}">
                <a16:creationId xmlns:a16="http://schemas.microsoft.com/office/drawing/2014/main" id="{727FAAD8-B5EE-1EE6-378A-51268D606803}"/>
              </a:ext>
            </a:extLst>
          </p:cNvPr>
          <p:cNvPicPr>
            <a:picLocks noChangeAspect="1"/>
          </p:cNvPicPr>
          <p:nvPr/>
        </p:nvPicPr>
        <p:blipFill>
          <a:blip r:embed="rId9"/>
          <a:stretch>
            <a:fillRect/>
          </a:stretch>
        </p:blipFill>
        <p:spPr>
          <a:xfrm>
            <a:off x="5325978" y="2021134"/>
            <a:ext cx="6764313" cy="3398763"/>
          </a:xfrm>
          <a:prstGeom prst="rect">
            <a:avLst/>
          </a:prstGeom>
          <a:ln>
            <a:solidFill>
              <a:schemeClr val="accent1"/>
            </a:solidFill>
          </a:ln>
        </p:spPr>
      </p:pic>
    </p:spTree>
    <p:extLst>
      <p:ext uri="{BB962C8B-B14F-4D97-AF65-F5344CB8AC3E}">
        <p14:creationId xmlns:p14="http://schemas.microsoft.com/office/powerpoint/2010/main" val="549851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D0DB-F942-8BCD-97A8-885CA6743544}"/>
              </a:ext>
            </a:extLst>
          </p:cNvPr>
          <p:cNvSpPr>
            <a:spLocks noGrp="1"/>
          </p:cNvSpPr>
          <p:nvPr>
            <p:ph type="title"/>
          </p:nvPr>
        </p:nvSpPr>
        <p:spPr/>
        <p:txBody>
          <a:bodyPr/>
          <a:lstStyle/>
          <a:p>
            <a:r>
              <a:rPr lang="en-US" dirty="0"/>
              <a:t>Simulation Results</a:t>
            </a:r>
          </a:p>
        </p:txBody>
      </p:sp>
      <p:sp>
        <p:nvSpPr>
          <p:cNvPr id="3" name="Text Placeholder 2">
            <a:extLst>
              <a:ext uri="{FF2B5EF4-FFF2-40B4-BE49-F238E27FC236}">
                <a16:creationId xmlns:a16="http://schemas.microsoft.com/office/drawing/2014/main" id="{1D180A48-CA66-F58B-3EE1-945F2C37E6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805D02-A177-45D7-181D-5B48711F5B78}"/>
              </a:ext>
            </a:extLst>
          </p:cNvPr>
          <p:cNvSpPr>
            <a:spLocks noGrp="1"/>
          </p:cNvSpPr>
          <p:nvPr>
            <p:ph type="sldNum" sz="quarter" idx="12"/>
          </p:nvPr>
        </p:nvSpPr>
        <p:spPr/>
        <p:txBody>
          <a:bodyPr/>
          <a:lstStyle/>
          <a:p>
            <a:fld id="{ED37F4AC-6131-401B-9C0F-D6C4A4AE0949}" type="slidenum">
              <a:rPr lang="en-US" smtClean="0"/>
              <a:t>26</a:t>
            </a:fld>
            <a:endParaRPr lang="en-US"/>
          </a:p>
        </p:txBody>
      </p:sp>
    </p:spTree>
    <p:extLst>
      <p:ext uri="{BB962C8B-B14F-4D97-AF65-F5344CB8AC3E}">
        <p14:creationId xmlns:p14="http://schemas.microsoft.com/office/powerpoint/2010/main" val="944189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9F48-9A9A-EB10-6F53-D2AC38F4523C}"/>
              </a:ext>
            </a:extLst>
          </p:cNvPr>
          <p:cNvSpPr>
            <a:spLocks noGrp="1"/>
          </p:cNvSpPr>
          <p:nvPr>
            <p:ph type="title"/>
          </p:nvPr>
        </p:nvSpPr>
        <p:spPr/>
        <p:txBody>
          <a:bodyPr/>
          <a:lstStyle/>
          <a:p>
            <a:r>
              <a:rPr lang="en-US" dirty="0"/>
              <a:t>Simulation Parameters</a:t>
            </a:r>
          </a:p>
        </p:txBody>
      </p:sp>
      <p:graphicFrame>
        <p:nvGraphicFramePr>
          <p:cNvPr id="8" name="Content Placeholder 7">
            <a:extLst>
              <a:ext uri="{FF2B5EF4-FFF2-40B4-BE49-F238E27FC236}">
                <a16:creationId xmlns:a16="http://schemas.microsoft.com/office/drawing/2014/main" id="{F5CEF9BE-9A9D-E3BB-8C48-B4EE37796F5F}"/>
              </a:ext>
            </a:extLst>
          </p:cNvPr>
          <p:cNvGraphicFramePr>
            <a:graphicFrameLocks noGrp="1"/>
          </p:cNvGraphicFramePr>
          <p:nvPr>
            <p:ph idx="1"/>
            <p:extLst>
              <p:ext uri="{D42A27DB-BD31-4B8C-83A1-F6EECF244321}">
                <p14:modId xmlns:p14="http://schemas.microsoft.com/office/powerpoint/2010/main" val="4221694165"/>
              </p:ext>
            </p:extLst>
          </p:nvPr>
        </p:nvGraphicFramePr>
        <p:xfrm>
          <a:off x="1096963" y="1846263"/>
          <a:ext cx="10058400" cy="2565400"/>
        </p:xfrm>
        <a:graphic>
          <a:graphicData uri="http://schemas.openxmlformats.org/drawingml/2006/table">
            <a:tbl>
              <a:tblPr bandRow="1">
                <a:tableStyleId>{5C22544A-7EE6-4342-B048-85BDC9FD1C3A}</a:tableStyleId>
              </a:tblPr>
              <a:tblGrid>
                <a:gridCol w="5029200">
                  <a:extLst>
                    <a:ext uri="{9D8B030D-6E8A-4147-A177-3AD203B41FA5}">
                      <a16:colId xmlns:a16="http://schemas.microsoft.com/office/drawing/2014/main" val="3263074865"/>
                    </a:ext>
                  </a:extLst>
                </a:gridCol>
                <a:gridCol w="5029200">
                  <a:extLst>
                    <a:ext uri="{9D8B030D-6E8A-4147-A177-3AD203B41FA5}">
                      <a16:colId xmlns:a16="http://schemas.microsoft.com/office/drawing/2014/main" val="4147121215"/>
                    </a:ext>
                  </a:extLst>
                </a:gridCol>
              </a:tblGrid>
              <a:tr h="370840">
                <a:tc>
                  <a:txBody>
                    <a:bodyPr/>
                    <a:lstStyle/>
                    <a:p>
                      <a:r>
                        <a:rPr lang="en-US" dirty="0"/>
                        <a:t>FWMAV Physical Parameters</a:t>
                      </a:r>
                    </a:p>
                  </a:txBody>
                  <a:tcPr/>
                </a:tc>
                <a:tc>
                  <a:txBody>
                    <a:bodyPr/>
                    <a:lstStyle/>
                    <a:p>
                      <a:r>
                        <a:rPr lang="en-US" dirty="0"/>
                        <a:t>Mass, Moment of Inertia, FWMAV Length, Tail Distance, Shoulder Distance, Tail Size, Tail Angle, Flapping Frequency</a:t>
                      </a:r>
                    </a:p>
                  </a:txBody>
                  <a:tcPr/>
                </a:tc>
                <a:extLst>
                  <a:ext uri="{0D108BD9-81ED-4DB2-BD59-A6C34878D82A}">
                    <a16:rowId xmlns:a16="http://schemas.microsoft.com/office/drawing/2014/main" val="1539181427"/>
                  </a:ext>
                </a:extLst>
              </a:tr>
              <a:tr h="370840">
                <a:tc>
                  <a:txBody>
                    <a:bodyPr/>
                    <a:lstStyle/>
                    <a:p>
                      <a:r>
                        <a:rPr lang="en-US" dirty="0"/>
                        <a:t>Wing Parameters</a:t>
                      </a:r>
                    </a:p>
                  </a:txBody>
                  <a:tcPr/>
                </a:tc>
                <a:tc>
                  <a:txBody>
                    <a:bodyPr/>
                    <a:lstStyle/>
                    <a:p>
                      <a:r>
                        <a:rPr lang="en-US" dirty="0"/>
                        <a:t>Wing Length, Wing Aspect Ratio, Leading Edge Function, Chord Length Function</a:t>
                      </a:r>
                    </a:p>
                  </a:txBody>
                  <a:tcPr/>
                </a:tc>
                <a:extLst>
                  <a:ext uri="{0D108BD9-81ED-4DB2-BD59-A6C34878D82A}">
                    <a16:rowId xmlns:a16="http://schemas.microsoft.com/office/drawing/2014/main" val="2534620931"/>
                  </a:ext>
                </a:extLst>
              </a:tr>
              <a:tr h="370840">
                <a:tc>
                  <a:txBody>
                    <a:bodyPr/>
                    <a:lstStyle/>
                    <a:p>
                      <a:r>
                        <a:rPr lang="en-US" dirty="0"/>
                        <a:t>Wing Kinematics</a:t>
                      </a:r>
                    </a:p>
                  </a:txBody>
                  <a:tcPr/>
                </a:tc>
                <a:tc>
                  <a:txBody>
                    <a:bodyPr/>
                    <a:lstStyle/>
                    <a:p>
                      <a:r>
                        <a:rPr lang="en-US" dirty="0"/>
                        <a:t>Starting Angle, Average Angle, Sweeping Amplitude</a:t>
                      </a:r>
                    </a:p>
                  </a:txBody>
                  <a:tcPr/>
                </a:tc>
                <a:extLst>
                  <a:ext uri="{0D108BD9-81ED-4DB2-BD59-A6C34878D82A}">
                    <a16:rowId xmlns:a16="http://schemas.microsoft.com/office/drawing/2014/main" val="1081653967"/>
                  </a:ext>
                </a:extLst>
              </a:tr>
              <a:tr h="370840">
                <a:tc>
                  <a:txBody>
                    <a:bodyPr/>
                    <a:lstStyle/>
                    <a:p>
                      <a:r>
                        <a:rPr lang="en-US" dirty="0"/>
                        <a:t>Simulation Environment</a:t>
                      </a:r>
                    </a:p>
                  </a:txBody>
                  <a:tcPr/>
                </a:tc>
                <a:tc>
                  <a:txBody>
                    <a:bodyPr/>
                    <a:lstStyle/>
                    <a:p>
                      <a:r>
                        <a:rPr lang="en-US" dirty="0"/>
                        <a:t>Number of Time Steps per Period,  Number of Periods, Number of Blade Elements</a:t>
                      </a:r>
                    </a:p>
                  </a:txBody>
                  <a:tcPr/>
                </a:tc>
                <a:extLst>
                  <a:ext uri="{0D108BD9-81ED-4DB2-BD59-A6C34878D82A}">
                    <a16:rowId xmlns:a16="http://schemas.microsoft.com/office/drawing/2014/main" val="890334210"/>
                  </a:ext>
                </a:extLst>
              </a:tr>
            </a:tbl>
          </a:graphicData>
        </a:graphic>
      </p:graphicFrame>
      <p:sp>
        <p:nvSpPr>
          <p:cNvPr id="4" name="Slide Number Placeholder 3">
            <a:extLst>
              <a:ext uri="{FF2B5EF4-FFF2-40B4-BE49-F238E27FC236}">
                <a16:creationId xmlns:a16="http://schemas.microsoft.com/office/drawing/2014/main" id="{58D2E6E1-E1DB-7CD8-FCB0-3542D2D16041}"/>
              </a:ext>
            </a:extLst>
          </p:cNvPr>
          <p:cNvSpPr>
            <a:spLocks noGrp="1"/>
          </p:cNvSpPr>
          <p:nvPr>
            <p:ph type="sldNum" sz="quarter" idx="12"/>
          </p:nvPr>
        </p:nvSpPr>
        <p:spPr/>
        <p:txBody>
          <a:bodyPr/>
          <a:lstStyle/>
          <a:p>
            <a:fld id="{ED37F4AC-6131-401B-9C0F-D6C4A4AE0949}" type="slidenum">
              <a:rPr lang="en-US" smtClean="0"/>
              <a:t>27</a:t>
            </a:fld>
            <a:endParaRPr lang="en-US"/>
          </a:p>
        </p:txBody>
      </p:sp>
      <p:graphicFrame>
        <p:nvGraphicFramePr>
          <p:cNvPr id="5" name="Diagram 4">
            <a:extLst>
              <a:ext uri="{FF2B5EF4-FFF2-40B4-BE49-F238E27FC236}">
                <a16:creationId xmlns:a16="http://schemas.microsoft.com/office/drawing/2014/main" id="{EA6B456D-826C-1E51-0FC6-DC07446F7751}"/>
              </a:ext>
            </a:extLst>
          </p:cNvPr>
          <p:cNvGraphicFramePr/>
          <p:nvPr>
            <p:extLst>
              <p:ext uri="{D42A27DB-BD31-4B8C-83A1-F6EECF244321}">
                <p14:modId xmlns:p14="http://schemas.microsoft.com/office/powerpoint/2010/main" val="2162935989"/>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0551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6D73E-F01F-966F-A27F-3D03D20C51AD}"/>
              </a:ext>
            </a:extLst>
          </p:cNvPr>
          <p:cNvSpPr>
            <a:spLocks noGrp="1"/>
          </p:cNvSpPr>
          <p:nvPr>
            <p:ph type="title"/>
          </p:nvPr>
        </p:nvSpPr>
        <p:spPr/>
        <p:txBody>
          <a:bodyPr/>
          <a:lstStyle/>
          <a:p>
            <a:r>
              <a:rPr lang="en-US" dirty="0"/>
              <a:t>Parameter Study: Baseline Conditions</a:t>
            </a:r>
          </a:p>
        </p:txBody>
      </p:sp>
      <p:sp>
        <p:nvSpPr>
          <p:cNvPr id="10" name="Slide Number Placeholder 9">
            <a:extLst>
              <a:ext uri="{FF2B5EF4-FFF2-40B4-BE49-F238E27FC236}">
                <a16:creationId xmlns:a16="http://schemas.microsoft.com/office/drawing/2014/main" id="{0CEF973C-CAB2-0B4E-DDC5-AAE0AEAFFF2A}"/>
              </a:ext>
            </a:extLst>
          </p:cNvPr>
          <p:cNvSpPr>
            <a:spLocks noGrp="1"/>
          </p:cNvSpPr>
          <p:nvPr>
            <p:ph type="sldNum" sz="quarter" idx="12"/>
          </p:nvPr>
        </p:nvSpPr>
        <p:spPr/>
        <p:txBody>
          <a:bodyPr/>
          <a:lstStyle/>
          <a:p>
            <a:fld id="{ED37F4AC-6131-401B-9C0F-D6C4A4AE0949}" type="slidenum">
              <a:rPr lang="en-US" smtClean="0"/>
              <a:t>28</a:t>
            </a:fld>
            <a:endParaRPr lang="en-US"/>
          </a:p>
        </p:txBody>
      </p:sp>
      <p:graphicFrame>
        <p:nvGraphicFramePr>
          <p:cNvPr id="3" name="Diagram 2">
            <a:extLst>
              <a:ext uri="{FF2B5EF4-FFF2-40B4-BE49-F238E27FC236}">
                <a16:creationId xmlns:a16="http://schemas.microsoft.com/office/drawing/2014/main" id="{21548588-5EF7-C901-25CD-75FABD183CC2}"/>
              </a:ext>
            </a:extLst>
          </p:cNvPr>
          <p:cNvGraphicFramePr/>
          <p:nvPr>
            <p:extLst>
              <p:ext uri="{D42A27DB-BD31-4B8C-83A1-F6EECF244321}">
                <p14:modId xmlns:p14="http://schemas.microsoft.com/office/powerpoint/2010/main" val="3858531916"/>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5810987E-2A85-A0C8-AD90-0ABD2604D355}"/>
              </a:ext>
            </a:extLst>
          </p:cNvPr>
          <p:cNvPicPr>
            <a:picLocks noChangeAspect="1"/>
          </p:cNvPicPr>
          <p:nvPr/>
        </p:nvPicPr>
        <p:blipFill>
          <a:blip r:embed="rId8"/>
          <a:stretch>
            <a:fillRect/>
          </a:stretch>
        </p:blipFill>
        <p:spPr>
          <a:xfrm>
            <a:off x="306387" y="1925196"/>
            <a:ext cx="6390816" cy="4204142"/>
          </a:xfrm>
          <a:prstGeom prst="rect">
            <a:avLst/>
          </a:prstGeom>
          <a:ln>
            <a:solidFill>
              <a:schemeClr val="accent1"/>
            </a:solidFill>
          </a:ln>
        </p:spPr>
      </p:pic>
      <p:pic>
        <p:nvPicPr>
          <p:cNvPr id="6" name="Picture 5">
            <a:extLst>
              <a:ext uri="{FF2B5EF4-FFF2-40B4-BE49-F238E27FC236}">
                <a16:creationId xmlns:a16="http://schemas.microsoft.com/office/drawing/2014/main" id="{7CA0626C-245F-AB50-2DC7-ADE6AF7F9D56}"/>
              </a:ext>
            </a:extLst>
          </p:cNvPr>
          <p:cNvPicPr>
            <a:picLocks noChangeAspect="1"/>
          </p:cNvPicPr>
          <p:nvPr/>
        </p:nvPicPr>
        <p:blipFill>
          <a:blip r:embed="rId9"/>
          <a:stretch>
            <a:fillRect/>
          </a:stretch>
        </p:blipFill>
        <p:spPr>
          <a:xfrm>
            <a:off x="7082585" y="1925196"/>
            <a:ext cx="2874469" cy="1146617"/>
          </a:xfrm>
          <a:prstGeom prst="rect">
            <a:avLst/>
          </a:prstGeom>
          <a:ln>
            <a:solidFill>
              <a:schemeClr val="accent1"/>
            </a:solidFill>
          </a:ln>
        </p:spPr>
      </p:pic>
      <p:pic>
        <p:nvPicPr>
          <p:cNvPr id="12" name="Picture 11">
            <a:extLst>
              <a:ext uri="{FF2B5EF4-FFF2-40B4-BE49-F238E27FC236}">
                <a16:creationId xmlns:a16="http://schemas.microsoft.com/office/drawing/2014/main" id="{87CDA2E8-79C3-5409-907E-DA53515AFD15}"/>
              </a:ext>
            </a:extLst>
          </p:cNvPr>
          <p:cNvPicPr>
            <a:picLocks noChangeAspect="1"/>
          </p:cNvPicPr>
          <p:nvPr/>
        </p:nvPicPr>
        <p:blipFill>
          <a:blip r:embed="rId10"/>
          <a:stretch>
            <a:fillRect/>
          </a:stretch>
        </p:blipFill>
        <p:spPr>
          <a:xfrm>
            <a:off x="7082586" y="3259649"/>
            <a:ext cx="2912266" cy="2869689"/>
          </a:xfrm>
          <a:prstGeom prst="rect">
            <a:avLst/>
          </a:prstGeom>
          <a:ln>
            <a:solidFill>
              <a:schemeClr val="accent1"/>
            </a:solidFill>
          </a:ln>
        </p:spPr>
      </p:pic>
    </p:spTree>
    <p:extLst>
      <p:ext uri="{BB962C8B-B14F-4D97-AF65-F5344CB8AC3E}">
        <p14:creationId xmlns:p14="http://schemas.microsoft.com/office/powerpoint/2010/main" val="3063473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EC81-B870-215A-02E4-5C0C91892BC2}"/>
              </a:ext>
            </a:extLst>
          </p:cNvPr>
          <p:cNvSpPr>
            <a:spLocks noGrp="1"/>
          </p:cNvSpPr>
          <p:nvPr>
            <p:ph type="title"/>
          </p:nvPr>
        </p:nvSpPr>
        <p:spPr/>
        <p:txBody>
          <a:bodyPr/>
          <a:lstStyle/>
          <a:p>
            <a:r>
              <a:rPr lang="en-US" dirty="0"/>
              <a:t>Effects of Wing Shape</a:t>
            </a:r>
          </a:p>
        </p:txBody>
      </p:sp>
      <p:sp>
        <p:nvSpPr>
          <p:cNvPr id="13" name="Slide Number Placeholder 12">
            <a:extLst>
              <a:ext uri="{FF2B5EF4-FFF2-40B4-BE49-F238E27FC236}">
                <a16:creationId xmlns:a16="http://schemas.microsoft.com/office/drawing/2014/main" id="{95D18D23-AAAC-355F-5775-5DBDF2C083AE}"/>
              </a:ext>
            </a:extLst>
          </p:cNvPr>
          <p:cNvSpPr>
            <a:spLocks noGrp="1"/>
          </p:cNvSpPr>
          <p:nvPr>
            <p:ph type="sldNum" sz="quarter" idx="12"/>
          </p:nvPr>
        </p:nvSpPr>
        <p:spPr/>
        <p:txBody>
          <a:bodyPr/>
          <a:lstStyle/>
          <a:p>
            <a:fld id="{ED37F4AC-6131-401B-9C0F-D6C4A4AE0949}" type="slidenum">
              <a:rPr lang="en-US" smtClean="0"/>
              <a:t>29</a:t>
            </a:fld>
            <a:endParaRPr lang="en-US"/>
          </a:p>
        </p:txBody>
      </p:sp>
      <p:graphicFrame>
        <p:nvGraphicFramePr>
          <p:cNvPr id="3" name="Diagram 2">
            <a:extLst>
              <a:ext uri="{FF2B5EF4-FFF2-40B4-BE49-F238E27FC236}">
                <a16:creationId xmlns:a16="http://schemas.microsoft.com/office/drawing/2014/main" id="{044C8A7D-DAE6-EF7F-297B-0F29874B2346}"/>
              </a:ext>
            </a:extLst>
          </p:cNvPr>
          <p:cNvGraphicFramePr/>
          <p:nvPr>
            <p:extLst>
              <p:ext uri="{D42A27DB-BD31-4B8C-83A1-F6EECF244321}">
                <p14:modId xmlns:p14="http://schemas.microsoft.com/office/powerpoint/2010/main" val="992519084"/>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graph of a graph&#10;&#10;Description automatically generated with medium confidence">
            <a:extLst>
              <a:ext uri="{FF2B5EF4-FFF2-40B4-BE49-F238E27FC236}">
                <a16:creationId xmlns:a16="http://schemas.microsoft.com/office/drawing/2014/main" id="{D4367DC2-3A03-4057-493B-89DE650EED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54076" y="2085509"/>
            <a:ext cx="4558407" cy="3588366"/>
          </a:xfrm>
          <a:prstGeom prst="rect">
            <a:avLst/>
          </a:prstGeom>
          <a:ln>
            <a:solidFill>
              <a:schemeClr val="accent1"/>
            </a:solidFill>
          </a:ln>
        </p:spPr>
      </p:pic>
      <p:pic>
        <p:nvPicPr>
          <p:cNvPr id="8" name="Picture 7">
            <a:extLst>
              <a:ext uri="{FF2B5EF4-FFF2-40B4-BE49-F238E27FC236}">
                <a16:creationId xmlns:a16="http://schemas.microsoft.com/office/drawing/2014/main" id="{4D1117A4-28EB-5D18-8563-112A89430254}"/>
              </a:ext>
            </a:extLst>
          </p:cNvPr>
          <p:cNvPicPr>
            <a:picLocks noChangeAspect="1"/>
          </p:cNvPicPr>
          <p:nvPr/>
        </p:nvPicPr>
        <p:blipFill>
          <a:blip r:embed="rId9"/>
          <a:stretch>
            <a:fillRect/>
          </a:stretch>
        </p:blipFill>
        <p:spPr>
          <a:xfrm>
            <a:off x="522316" y="2085509"/>
            <a:ext cx="5459079" cy="3588366"/>
          </a:xfrm>
          <a:prstGeom prst="rect">
            <a:avLst/>
          </a:prstGeom>
          <a:ln>
            <a:solidFill>
              <a:schemeClr val="accent1"/>
            </a:solidFill>
          </a:ln>
        </p:spPr>
      </p:pic>
    </p:spTree>
    <p:extLst>
      <p:ext uri="{BB962C8B-B14F-4D97-AF65-F5344CB8AC3E}">
        <p14:creationId xmlns:p14="http://schemas.microsoft.com/office/powerpoint/2010/main" val="35431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229-77B9-F836-7935-A0F698A2615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CCAB896-AD65-6099-6227-AE0B14B0BC45}"/>
              </a:ext>
            </a:extLst>
          </p:cNvPr>
          <p:cNvSpPr>
            <a:spLocks noGrp="1"/>
          </p:cNvSpPr>
          <p:nvPr>
            <p:ph idx="1"/>
          </p:nvPr>
        </p:nvSpPr>
        <p:spPr/>
        <p:txBody>
          <a:bodyPr/>
          <a:lstStyle/>
          <a:p>
            <a:pPr marL="457200" indent="-457200">
              <a:buFont typeface="+mj-lt"/>
              <a:buAutoNum type="arabicPeriod"/>
            </a:pPr>
            <a:r>
              <a:rPr lang="en-US" b="1" dirty="0"/>
              <a:t>What are FWMAVs?</a:t>
            </a:r>
          </a:p>
          <a:p>
            <a:pPr marL="457200" indent="-457200">
              <a:buFont typeface="+mj-lt"/>
              <a:buAutoNum type="arabicPeriod"/>
            </a:pPr>
            <a:r>
              <a:rPr lang="en-US" dirty="0"/>
              <a:t>Why are we interested?</a:t>
            </a:r>
          </a:p>
          <a:p>
            <a:pPr marL="457200" indent="-457200">
              <a:buFont typeface="+mj-lt"/>
              <a:buAutoNum type="arabicPeriod"/>
            </a:pPr>
            <a:r>
              <a:rPr lang="en-US" dirty="0"/>
              <a:t>What’s out there?</a:t>
            </a:r>
          </a:p>
          <a:p>
            <a:pPr marL="457200" indent="-457200">
              <a:buFont typeface="+mj-lt"/>
              <a:buAutoNum type="arabicPeriod"/>
            </a:pPr>
            <a:r>
              <a:rPr lang="en-US" dirty="0"/>
              <a:t>Challenges</a:t>
            </a:r>
          </a:p>
          <a:p>
            <a:pPr marL="457200" indent="-457200">
              <a:buFont typeface="+mj-lt"/>
              <a:buAutoNum type="arabicPeriod"/>
            </a:pPr>
            <a:r>
              <a:rPr lang="en-US" dirty="0"/>
              <a:t>CUBIRD</a:t>
            </a:r>
          </a:p>
          <a:p>
            <a:endParaRPr lang="en-US" dirty="0"/>
          </a:p>
        </p:txBody>
      </p:sp>
      <p:pic>
        <p:nvPicPr>
          <p:cNvPr id="3074" name="Picture 2" descr="Ornithopter - Wikipedia">
            <a:extLst>
              <a:ext uri="{FF2B5EF4-FFF2-40B4-BE49-F238E27FC236}">
                <a16:creationId xmlns:a16="http://schemas.microsoft.com/office/drawing/2014/main" id="{C1D367B9-FEEA-D924-E07B-4071B2B28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374" y="1909503"/>
            <a:ext cx="2816867" cy="2092529"/>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3076" name="Picture 4" descr="Russian Serenity Aircraft Looks and Flies Like a Dragonfly">
            <a:extLst>
              <a:ext uri="{FF2B5EF4-FFF2-40B4-BE49-F238E27FC236}">
                <a16:creationId xmlns:a16="http://schemas.microsoft.com/office/drawing/2014/main" id="{110A511C-22A0-0248-C369-EB5AD23DD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9600" y="4170806"/>
            <a:ext cx="3729260" cy="2092529"/>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13252FE-68BD-2B6C-B147-BD1EA0049566}"/>
              </a:ext>
            </a:extLst>
          </p:cNvPr>
          <p:cNvSpPr>
            <a:spLocks noGrp="1"/>
          </p:cNvSpPr>
          <p:nvPr>
            <p:ph type="sldNum" sz="quarter" idx="12"/>
          </p:nvPr>
        </p:nvSpPr>
        <p:spPr/>
        <p:txBody>
          <a:bodyPr/>
          <a:lstStyle/>
          <a:p>
            <a:fld id="{ED37F4AC-6131-401B-9C0F-D6C4A4AE0949}" type="slidenum">
              <a:rPr lang="en-US" smtClean="0"/>
              <a:t>3</a:t>
            </a:fld>
            <a:endParaRPr lang="en-US"/>
          </a:p>
        </p:txBody>
      </p:sp>
      <p:graphicFrame>
        <p:nvGraphicFramePr>
          <p:cNvPr id="5" name="Diagram 4">
            <a:extLst>
              <a:ext uri="{FF2B5EF4-FFF2-40B4-BE49-F238E27FC236}">
                <a16:creationId xmlns:a16="http://schemas.microsoft.com/office/drawing/2014/main" id="{50D4B49E-594D-0EB8-50EA-E4D7DF168417}"/>
              </a:ext>
            </a:extLst>
          </p:cNvPr>
          <p:cNvGraphicFramePr/>
          <p:nvPr>
            <p:extLst>
              <p:ext uri="{D42A27DB-BD31-4B8C-83A1-F6EECF244321}">
                <p14:modId xmlns:p14="http://schemas.microsoft.com/office/powerpoint/2010/main" val="2964290976"/>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2770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9EC81-B870-215A-02E4-5C0C91892BC2}"/>
              </a:ext>
            </a:extLst>
          </p:cNvPr>
          <p:cNvSpPr>
            <a:spLocks noGrp="1"/>
          </p:cNvSpPr>
          <p:nvPr>
            <p:ph type="title"/>
          </p:nvPr>
        </p:nvSpPr>
        <p:spPr/>
        <p:txBody>
          <a:bodyPr/>
          <a:lstStyle/>
          <a:p>
            <a:r>
              <a:rPr lang="en-US" dirty="0"/>
              <a:t>Effects of Wing Shape</a:t>
            </a:r>
          </a:p>
        </p:txBody>
      </p:sp>
      <p:pic>
        <p:nvPicPr>
          <p:cNvPr id="7" name="Picture 6" descr="A graph of different angles&#10;&#10;Description automatically generated">
            <a:extLst>
              <a:ext uri="{FF2B5EF4-FFF2-40B4-BE49-F238E27FC236}">
                <a16:creationId xmlns:a16="http://schemas.microsoft.com/office/drawing/2014/main" id="{A8BAF44A-4D95-6EBB-52C6-B4D1EDCA9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5040" y="2347126"/>
            <a:ext cx="3750103" cy="2972643"/>
          </a:xfrm>
          <a:prstGeom prst="rect">
            <a:avLst/>
          </a:prstGeom>
          <a:ln>
            <a:solidFill>
              <a:schemeClr val="accent1"/>
            </a:solidFill>
          </a:ln>
        </p:spPr>
      </p:pic>
      <p:pic>
        <p:nvPicPr>
          <p:cNvPr id="6" name="Picture 5" descr="A graph of a graph with different colored lines&#10;&#10;Description automatically generated">
            <a:extLst>
              <a:ext uri="{FF2B5EF4-FFF2-40B4-BE49-F238E27FC236}">
                <a16:creationId xmlns:a16="http://schemas.microsoft.com/office/drawing/2014/main" id="{6648EC7D-57CC-3E3B-79C6-D1CB781FDA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3496" y="2347126"/>
            <a:ext cx="3750103" cy="2952071"/>
          </a:xfrm>
          <a:prstGeom prst="rect">
            <a:avLst/>
          </a:prstGeom>
          <a:ln>
            <a:solidFill>
              <a:schemeClr val="accent1"/>
            </a:solidFill>
          </a:ln>
        </p:spPr>
      </p:pic>
      <p:sp>
        <p:nvSpPr>
          <p:cNvPr id="8" name="Slide Number Placeholder 7">
            <a:extLst>
              <a:ext uri="{FF2B5EF4-FFF2-40B4-BE49-F238E27FC236}">
                <a16:creationId xmlns:a16="http://schemas.microsoft.com/office/drawing/2014/main" id="{A7CB20BC-FFD2-EA4A-EAF5-7C5258322AB9}"/>
              </a:ext>
            </a:extLst>
          </p:cNvPr>
          <p:cNvSpPr>
            <a:spLocks noGrp="1"/>
          </p:cNvSpPr>
          <p:nvPr>
            <p:ph type="sldNum" sz="quarter" idx="12"/>
          </p:nvPr>
        </p:nvSpPr>
        <p:spPr/>
        <p:txBody>
          <a:bodyPr/>
          <a:lstStyle/>
          <a:p>
            <a:fld id="{ED37F4AC-6131-401B-9C0F-D6C4A4AE0949}" type="slidenum">
              <a:rPr lang="en-US" smtClean="0"/>
              <a:t>30</a:t>
            </a:fld>
            <a:endParaRPr lang="en-US"/>
          </a:p>
        </p:txBody>
      </p:sp>
      <p:graphicFrame>
        <p:nvGraphicFramePr>
          <p:cNvPr id="3" name="Diagram 2">
            <a:extLst>
              <a:ext uri="{FF2B5EF4-FFF2-40B4-BE49-F238E27FC236}">
                <a16:creationId xmlns:a16="http://schemas.microsoft.com/office/drawing/2014/main" id="{21D2B196-19B8-E439-B47B-42C6932D69E6}"/>
              </a:ext>
            </a:extLst>
          </p:cNvPr>
          <p:cNvGraphicFramePr/>
          <p:nvPr>
            <p:extLst>
              <p:ext uri="{D42A27DB-BD31-4B8C-83A1-F6EECF244321}">
                <p14:modId xmlns:p14="http://schemas.microsoft.com/office/powerpoint/2010/main" val="2896407377"/>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descr="A graph of different colored lines&#10;&#10;Description automatically generated">
            <a:extLst>
              <a:ext uri="{FF2B5EF4-FFF2-40B4-BE49-F238E27FC236}">
                <a16:creationId xmlns:a16="http://schemas.microsoft.com/office/drawing/2014/main" id="{333C1665-527C-7ACE-4323-E6C76F6C940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760" y="2347127"/>
            <a:ext cx="3646295" cy="2952071"/>
          </a:xfrm>
          <a:prstGeom prst="rect">
            <a:avLst/>
          </a:prstGeom>
          <a:ln>
            <a:solidFill>
              <a:schemeClr val="accent1"/>
            </a:solidFill>
          </a:ln>
        </p:spPr>
      </p:pic>
    </p:spTree>
    <p:extLst>
      <p:ext uri="{BB962C8B-B14F-4D97-AF65-F5344CB8AC3E}">
        <p14:creationId xmlns:p14="http://schemas.microsoft.com/office/powerpoint/2010/main" val="3326351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F38F-CACE-084E-9911-2BDA8A4991DD}"/>
              </a:ext>
            </a:extLst>
          </p:cNvPr>
          <p:cNvSpPr>
            <a:spLocks noGrp="1"/>
          </p:cNvSpPr>
          <p:nvPr>
            <p:ph type="title"/>
          </p:nvPr>
        </p:nvSpPr>
        <p:spPr/>
        <p:txBody>
          <a:bodyPr/>
          <a:lstStyle/>
          <a:p>
            <a:r>
              <a:rPr lang="en-US" dirty="0"/>
              <a:t>Effects of Stroke Amplitude</a:t>
            </a:r>
          </a:p>
        </p:txBody>
      </p:sp>
      <p:pic>
        <p:nvPicPr>
          <p:cNvPr id="9" name="Picture 8" descr="A graph of different colored lines&#10;&#10;Description automatically generated">
            <a:extLst>
              <a:ext uri="{FF2B5EF4-FFF2-40B4-BE49-F238E27FC236}">
                <a16:creationId xmlns:a16="http://schemas.microsoft.com/office/drawing/2014/main" id="{D02A058F-C259-0FD4-75FA-E474CC204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803" y="1885420"/>
            <a:ext cx="5590824" cy="4401081"/>
          </a:xfrm>
          <a:prstGeom prst="rect">
            <a:avLst/>
          </a:prstGeom>
          <a:ln>
            <a:solidFill>
              <a:schemeClr val="accent1"/>
            </a:solidFill>
          </a:ln>
        </p:spPr>
      </p:pic>
      <p:sp>
        <p:nvSpPr>
          <p:cNvPr id="6" name="Slide Number Placeholder 5">
            <a:extLst>
              <a:ext uri="{FF2B5EF4-FFF2-40B4-BE49-F238E27FC236}">
                <a16:creationId xmlns:a16="http://schemas.microsoft.com/office/drawing/2014/main" id="{CC869CB4-5E56-E168-2215-3AA9928BBD2B}"/>
              </a:ext>
            </a:extLst>
          </p:cNvPr>
          <p:cNvSpPr>
            <a:spLocks noGrp="1"/>
          </p:cNvSpPr>
          <p:nvPr>
            <p:ph type="sldNum" sz="quarter" idx="12"/>
          </p:nvPr>
        </p:nvSpPr>
        <p:spPr/>
        <p:txBody>
          <a:bodyPr/>
          <a:lstStyle/>
          <a:p>
            <a:fld id="{ED37F4AC-6131-401B-9C0F-D6C4A4AE0949}" type="slidenum">
              <a:rPr lang="en-US" smtClean="0"/>
              <a:t>31</a:t>
            </a:fld>
            <a:endParaRPr lang="en-US"/>
          </a:p>
        </p:txBody>
      </p:sp>
      <p:graphicFrame>
        <p:nvGraphicFramePr>
          <p:cNvPr id="3" name="Diagram 2">
            <a:extLst>
              <a:ext uri="{FF2B5EF4-FFF2-40B4-BE49-F238E27FC236}">
                <a16:creationId xmlns:a16="http://schemas.microsoft.com/office/drawing/2014/main" id="{C0B33286-2524-178E-5753-DD7C3FB433BC}"/>
              </a:ext>
            </a:extLst>
          </p:cNvPr>
          <p:cNvGraphicFramePr/>
          <p:nvPr>
            <p:extLst>
              <p:ext uri="{D42A27DB-BD31-4B8C-83A1-F6EECF244321}">
                <p14:modId xmlns:p14="http://schemas.microsoft.com/office/powerpoint/2010/main" val="140844549"/>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2BC91E80-CA1D-98B9-F71B-1F050D6F7C83}"/>
              </a:ext>
            </a:extLst>
          </p:cNvPr>
          <p:cNvSpPr txBox="1"/>
          <p:nvPr/>
        </p:nvSpPr>
        <p:spPr>
          <a:xfrm>
            <a:off x="9270322" y="1886857"/>
            <a:ext cx="2050821" cy="923330"/>
          </a:xfrm>
          <a:prstGeom prst="rect">
            <a:avLst/>
          </a:prstGeom>
          <a:noFill/>
          <a:ln>
            <a:solidFill>
              <a:schemeClr val="tx1"/>
            </a:solidFill>
          </a:ln>
        </p:spPr>
        <p:txBody>
          <a:bodyPr wrap="square" rtlCol="0">
            <a:spAutoFit/>
          </a:bodyPr>
          <a:lstStyle/>
          <a:p>
            <a:r>
              <a:rPr lang="en-US" dirty="0">
                <a:solidFill>
                  <a:schemeClr val="accent1"/>
                </a:solidFill>
              </a:rPr>
              <a:t>Baseline = 90°</a:t>
            </a:r>
          </a:p>
          <a:p>
            <a:r>
              <a:rPr lang="en-US" dirty="0">
                <a:solidFill>
                  <a:srgbClr val="00B050"/>
                </a:solidFill>
              </a:rPr>
              <a:t>Higher = 120°</a:t>
            </a:r>
          </a:p>
          <a:p>
            <a:r>
              <a:rPr lang="en-US" dirty="0">
                <a:solidFill>
                  <a:srgbClr val="0070C0"/>
                </a:solidFill>
              </a:rPr>
              <a:t>Lower = 60°</a:t>
            </a:r>
          </a:p>
        </p:txBody>
      </p:sp>
    </p:spTree>
    <p:extLst>
      <p:ext uri="{BB962C8B-B14F-4D97-AF65-F5344CB8AC3E}">
        <p14:creationId xmlns:p14="http://schemas.microsoft.com/office/powerpoint/2010/main" val="2337162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1F38F-CACE-084E-9911-2BDA8A4991DD}"/>
              </a:ext>
            </a:extLst>
          </p:cNvPr>
          <p:cNvSpPr>
            <a:spLocks noGrp="1"/>
          </p:cNvSpPr>
          <p:nvPr>
            <p:ph type="title"/>
          </p:nvPr>
        </p:nvSpPr>
        <p:spPr/>
        <p:txBody>
          <a:bodyPr/>
          <a:lstStyle/>
          <a:p>
            <a:r>
              <a:rPr lang="en-US" dirty="0"/>
              <a:t>Effects of Stroke Amplitude</a:t>
            </a:r>
          </a:p>
        </p:txBody>
      </p:sp>
      <p:pic>
        <p:nvPicPr>
          <p:cNvPr id="5" name="Content Placeholder 4" descr="A graph of different colored lines&#10;&#10;Description automatically generated">
            <a:extLst>
              <a:ext uri="{FF2B5EF4-FFF2-40B4-BE49-F238E27FC236}">
                <a16:creationId xmlns:a16="http://schemas.microsoft.com/office/drawing/2014/main" id="{9DC458FE-CBD6-E5A7-475B-7131022BA0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32977" y="2271901"/>
            <a:ext cx="3871764" cy="3069081"/>
          </a:xfrm>
          <a:ln>
            <a:solidFill>
              <a:schemeClr val="accent1"/>
            </a:solidFill>
          </a:ln>
        </p:spPr>
      </p:pic>
      <p:pic>
        <p:nvPicPr>
          <p:cNvPr id="7" name="Picture 6" descr="A graph of a flight path&#10;&#10;Description automatically generated">
            <a:extLst>
              <a:ext uri="{FF2B5EF4-FFF2-40B4-BE49-F238E27FC236}">
                <a16:creationId xmlns:a16="http://schemas.microsoft.com/office/drawing/2014/main" id="{F2220F24-0C6A-6B9C-DDBC-74B685CB15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938" y="2271901"/>
            <a:ext cx="3790821" cy="3069081"/>
          </a:xfrm>
          <a:prstGeom prst="rect">
            <a:avLst/>
          </a:prstGeom>
          <a:ln>
            <a:solidFill>
              <a:schemeClr val="accent1"/>
            </a:solidFill>
          </a:ln>
        </p:spPr>
      </p:pic>
      <p:pic>
        <p:nvPicPr>
          <p:cNvPr id="15" name="Picture 14" descr="A graph of different colored lines&#10;&#10;Description automatically generated">
            <a:extLst>
              <a:ext uri="{FF2B5EF4-FFF2-40B4-BE49-F238E27FC236}">
                <a16:creationId xmlns:a16="http://schemas.microsoft.com/office/drawing/2014/main" id="{57E62BDA-FB05-46C3-181A-59099C25B1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3688" y="2272140"/>
            <a:ext cx="3964575" cy="3073052"/>
          </a:xfrm>
          <a:prstGeom prst="rect">
            <a:avLst/>
          </a:prstGeom>
          <a:ln>
            <a:solidFill>
              <a:schemeClr val="accent1"/>
            </a:solidFill>
          </a:ln>
        </p:spPr>
      </p:pic>
      <p:sp>
        <p:nvSpPr>
          <p:cNvPr id="16" name="Slide Number Placeholder 15">
            <a:extLst>
              <a:ext uri="{FF2B5EF4-FFF2-40B4-BE49-F238E27FC236}">
                <a16:creationId xmlns:a16="http://schemas.microsoft.com/office/drawing/2014/main" id="{42F5720F-8ECD-B866-3B84-D38194B40776}"/>
              </a:ext>
            </a:extLst>
          </p:cNvPr>
          <p:cNvSpPr>
            <a:spLocks noGrp="1"/>
          </p:cNvSpPr>
          <p:nvPr>
            <p:ph type="sldNum" sz="quarter" idx="12"/>
          </p:nvPr>
        </p:nvSpPr>
        <p:spPr/>
        <p:txBody>
          <a:bodyPr/>
          <a:lstStyle/>
          <a:p>
            <a:fld id="{ED37F4AC-6131-401B-9C0F-D6C4A4AE0949}" type="slidenum">
              <a:rPr lang="en-US" smtClean="0"/>
              <a:t>32</a:t>
            </a:fld>
            <a:endParaRPr lang="en-US"/>
          </a:p>
        </p:txBody>
      </p:sp>
      <p:graphicFrame>
        <p:nvGraphicFramePr>
          <p:cNvPr id="3" name="Diagram 2">
            <a:extLst>
              <a:ext uri="{FF2B5EF4-FFF2-40B4-BE49-F238E27FC236}">
                <a16:creationId xmlns:a16="http://schemas.microsoft.com/office/drawing/2014/main" id="{42DB2713-0863-C564-F866-FA23592F3F70}"/>
              </a:ext>
            </a:extLst>
          </p:cNvPr>
          <p:cNvGraphicFramePr/>
          <p:nvPr>
            <p:extLst>
              <p:ext uri="{D42A27DB-BD31-4B8C-83A1-F6EECF244321}">
                <p14:modId xmlns:p14="http://schemas.microsoft.com/office/powerpoint/2010/main" val="901522464"/>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2536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57B1A-9856-CAA8-338F-BC337851DE4F}"/>
              </a:ext>
            </a:extLst>
          </p:cNvPr>
          <p:cNvSpPr>
            <a:spLocks noGrp="1"/>
          </p:cNvSpPr>
          <p:nvPr>
            <p:ph type="title"/>
          </p:nvPr>
        </p:nvSpPr>
        <p:spPr/>
        <p:txBody>
          <a:bodyPr/>
          <a:lstStyle/>
          <a:p>
            <a:r>
              <a:rPr lang="en-US" dirty="0"/>
              <a:t>Effects of Rotation Amplitude</a:t>
            </a:r>
          </a:p>
        </p:txBody>
      </p:sp>
      <p:pic>
        <p:nvPicPr>
          <p:cNvPr id="9" name="Picture 8" descr="A graph with different colored lines&#10;&#10;Description automatically generated">
            <a:extLst>
              <a:ext uri="{FF2B5EF4-FFF2-40B4-BE49-F238E27FC236}">
                <a16:creationId xmlns:a16="http://schemas.microsoft.com/office/drawing/2014/main" id="{9AD1DC0A-C18B-89E8-B35D-1892D2DCB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706" y="1870527"/>
            <a:ext cx="5285242" cy="4160528"/>
          </a:xfrm>
          <a:prstGeom prst="rect">
            <a:avLst/>
          </a:prstGeom>
          <a:ln>
            <a:solidFill>
              <a:schemeClr val="accent1"/>
            </a:solidFill>
          </a:ln>
        </p:spPr>
      </p:pic>
      <p:sp>
        <p:nvSpPr>
          <p:cNvPr id="18" name="Slide Number Placeholder 17">
            <a:extLst>
              <a:ext uri="{FF2B5EF4-FFF2-40B4-BE49-F238E27FC236}">
                <a16:creationId xmlns:a16="http://schemas.microsoft.com/office/drawing/2014/main" id="{2FA4F867-FD79-BFF0-64D2-3DA0F9312C02}"/>
              </a:ext>
            </a:extLst>
          </p:cNvPr>
          <p:cNvSpPr>
            <a:spLocks noGrp="1"/>
          </p:cNvSpPr>
          <p:nvPr>
            <p:ph type="sldNum" sz="quarter" idx="12"/>
          </p:nvPr>
        </p:nvSpPr>
        <p:spPr/>
        <p:txBody>
          <a:bodyPr/>
          <a:lstStyle/>
          <a:p>
            <a:fld id="{ED37F4AC-6131-401B-9C0F-D6C4A4AE0949}" type="slidenum">
              <a:rPr lang="en-US" smtClean="0"/>
              <a:t>33</a:t>
            </a:fld>
            <a:endParaRPr lang="en-US"/>
          </a:p>
        </p:txBody>
      </p:sp>
      <p:graphicFrame>
        <p:nvGraphicFramePr>
          <p:cNvPr id="3" name="Diagram 2">
            <a:extLst>
              <a:ext uri="{FF2B5EF4-FFF2-40B4-BE49-F238E27FC236}">
                <a16:creationId xmlns:a16="http://schemas.microsoft.com/office/drawing/2014/main" id="{485A9465-6BBE-421D-B1A6-D48E91041FA9}"/>
              </a:ext>
            </a:extLst>
          </p:cNvPr>
          <p:cNvGraphicFramePr/>
          <p:nvPr>
            <p:extLst>
              <p:ext uri="{D42A27DB-BD31-4B8C-83A1-F6EECF244321}">
                <p14:modId xmlns:p14="http://schemas.microsoft.com/office/powerpoint/2010/main" val="1990870312"/>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3B02489A-AAA0-CEAD-5BBF-AE601E248752}"/>
              </a:ext>
            </a:extLst>
          </p:cNvPr>
          <p:cNvSpPr txBox="1"/>
          <p:nvPr/>
        </p:nvSpPr>
        <p:spPr>
          <a:xfrm>
            <a:off x="9270322" y="1886857"/>
            <a:ext cx="2050821" cy="923330"/>
          </a:xfrm>
          <a:prstGeom prst="rect">
            <a:avLst/>
          </a:prstGeom>
          <a:noFill/>
          <a:ln>
            <a:solidFill>
              <a:schemeClr val="tx1"/>
            </a:solidFill>
          </a:ln>
        </p:spPr>
        <p:txBody>
          <a:bodyPr wrap="square" rtlCol="0">
            <a:spAutoFit/>
          </a:bodyPr>
          <a:lstStyle/>
          <a:p>
            <a:r>
              <a:rPr lang="en-US" dirty="0">
                <a:solidFill>
                  <a:schemeClr val="accent1"/>
                </a:solidFill>
              </a:rPr>
              <a:t>Baseline = 30°</a:t>
            </a:r>
          </a:p>
          <a:p>
            <a:r>
              <a:rPr lang="en-US" dirty="0">
                <a:solidFill>
                  <a:srgbClr val="00B050"/>
                </a:solidFill>
              </a:rPr>
              <a:t>Higher = 40°</a:t>
            </a:r>
          </a:p>
          <a:p>
            <a:r>
              <a:rPr lang="en-US" dirty="0">
                <a:solidFill>
                  <a:srgbClr val="0070C0"/>
                </a:solidFill>
              </a:rPr>
              <a:t>Lower = 20°</a:t>
            </a:r>
          </a:p>
        </p:txBody>
      </p:sp>
    </p:spTree>
    <p:extLst>
      <p:ext uri="{BB962C8B-B14F-4D97-AF65-F5344CB8AC3E}">
        <p14:creationId xmlns:p14="http://schemas.microsoft.com/office/powerpoint/2010/main" val="758486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57B1A-9856-CAA8-338F-BC337851DE4F}"/>
              </a:ext>
            </a:extLst>
          </p:cNvPr>
          <p:cNvSpPr>
            <a:spLocks noGrp="1"/>
          </p:cNvSpPr>
          <p:nvPr>
            <p:ph type="title"/>
          </p:nvPr>
        </p:nvSpPr>
        <p:spPr/>
        <p:txBody>
          <a:bodyPr/>
          <a:lstStyle/>
          <a:p>
            <a:r>
              <a:rPr lang="en-US" dirty="0"/>
              <a:t>Effects of Rotation Amplitude</a:t>
            </a:r>
          </a:p>
        </p:txBody>
      </p:sp>
      <p:pic>
        <p:nvPicPr>
          <p:cNvPr id="5" name="Content Placeholder 4" descr="A graph of different colored lines&#10;&#10;Description automatically generated">
            <a:extLst>
              <a:ext uri="{FF2B5EF4-FFF2-40B4-BE49-F238E27FC236}">
                <a16:creationId xmlns:a16="http://schemas.microsoft.com/office/drawing/2014/main" id="{5FD5ED38-94F3-8824-82F3-BFE5ECBDB63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18564" y="2341975"/>
            <a:ext cx="3860148" cy="3059874"/>
          </a:xfrm>
          <a:ln>
            <a:solidFill>
              <a:schemeClr val="accent1"/>
            </a:solidFill>
          </a:ln>
        </p:spPr>
      </p:pic>
      <p:pic>
        <p:nvPicPr>
          <p:cNvPr id="7" name="Picture 6" descr="A graph of a flight path&#10;&#10;Description automatically generated">
            <a:extLst>
              <a:ext uri="{FF2B5EF4-FFF2-40B4-BE49-F238E27FC236}">
                <a16:creationId xmlns:a16="http://schemas.microsoft.com/office/drawing/2014/main" id="{469AD775-9287-785C-70E1-32A26CB5F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288" y="2327688"/>
            <a:ext cx="3779449" cy="3059874"/>
          </a:xfrm>
          <a:prstGeom prst="rect">
            <a:avLst/>
          </a:prstGeom>
          <a:ln>
            <a:solidFill>
              <a:schemeClr val="accent1"/>
            </a:solidFill>
          </a:ln>
        </p:spPr>
      </p:pic>
      <p:pic>
        <p:nvPicPr>
          <p:cNvPr id="15" name="Picture 14" descr="A graph of a graph showing a number of different colored lines&#10;&#10;Description automatically generated">
            <a:extLst>
              <a:ext uri="{FF2B5EF4-FFF2-40B4-BE49-F238E27FC236}">
                <a16:creationId xmlns:a16="http://schemas.microsoft.com/office/drawing/2014/main" id="{DC3FC3D6-73DD-380F-8D20-472F9FAF87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2126" y="2327688"/>
            <a:ext cx="3887048" cy="3059874"/>
          </a:xfrm>
          <a:prstGeom prst="rect">
            <a:avLst/>
          </a:prstGeom>
          <a:ln>
            <a:solidFill>
              <a:schemeClr val="accent1"/>
            </a:solidFill>
          </a:ln>
        </p:spPr>
      </p:pic>
      <p:sp>
        <p:nvSpPr>
          <p:cNvPr id="3" name="Slide Number Placeholder 2">
            <a:extLst>
              <a:ext uri="{FF2B5EF4-FFF2-40B4-BE49-F238E27FC236}">
                <a16:creationId xmlns:a16="http://schemas.microsoft.com/office/drawing/2014/main" id="{318334A7-C83C-8F7D-4924-FDE23AB5D991}"/>
              </a:ext>
            </a:extLst>
          </p:cNvPr>
          <p:cNvSpPr>
            <a:spLocks noGrp="1"/>
          </p:cNvSpPr>
          <p:nvPr>
            <p:ph type="sldNum" sz="quarter" idx="12"/>
          </p:nvPr>
        </p:nvSpPr>
        <p:spPr/>
        <p:txBody>
          <a:bodyPr/>
          <a:lstStyle/>
          <a:p>
            <a:fld id="{ED37F4AC-6131-401B-9C0F-D6C4A4AE0949}" type="slidenum">
              <a:rPr lang="en-US" smtClean="0"/>
              <a:t>34</a:t>
            </a:fld>
            <a:endParaRPr lang="en-US"/>
          </a:p>
        </p:txBody>
      </p:sp>
      <p:graphicFrame>
        <p:nvGraphicFramePr>
          <p:cNvPr id="4" name="Diagram 3">
            <a:extLst>
              <a:ext uri="{FF2B5EF4-FFF2-40B4-BE49-F238E27FC236}">
                <a16:creationId xmlns:a16="http://schemas.microsoft.com/office/drawing/2014/main" id="{7DDB4D20-BB0B-61FD-7354-CB313719C0AF}"/>
              </a:ext>
            </a:extLst>
          </p:cNvPr>
          <p:cNvGraphicFramePr/>
          <p:nvPr>
            <p:extLst>
              <p:ext uri="{D42A27DB-BD31-4B8C-83A1-F6EECF244321}">
                <p14:modId xmlns:p14="http://schemas.microsoft.com/office/powerpoint/2010/main" val="1820000329"/>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601470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9F81-A7F0-EAEB-5D75-620A7AB41D26}"/>
              </a:ext>
            </a:extLst>
          </p:cNvPr>
          <p:cNvSpPr>
            <a:spLocks noGrp="1"/>
          </p:cNvSpPr>
          <p:nvPr>
            <p:ph type="title"/>
          </p:nvPr>
        </p:nvSpPr>
        <p:spPr/>
        <p:txBody>
          <a:bodyPr/>
          <a:lstStyle/>
          <a:p>
            <a:r>
              <a:rPr lang="en-US" dirty="0"/>
              <a:t>Effects of Flapping Frequency</a:t>
            </a:r>
          </a:p>
        </p:txBody>
      </p:sp>
      <p:pic>
        <p:nvPicPr>
          <p:cNvPr id="9" name="Picture 8" descr="A graph of a graph with different colored lines&#10;&#10;Description automatically generated with medium confidence">
            <a:extLst>
              <a:ext uri="{FF2B5EF4-FFF2-40B4-BE49-F238E27FC236}">
                <a16:creationId xmlns:a16="http://schemas.microsoft.com/office/drawing/2014/main" id="{DDD897AE-59F8-79C1-74FF-31CA59F72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3986" y="1794391"/>
            <a:ext cx="5453925" cy="4392098"/>
          </a:xfrm>
          <a:prstGeom prst="rect">
            <a:avLst/>
          </a:prstGeom>
          <a:ln>
            <a:solidFill>
              <a:schemeClr val="accent1"/>
            </a:solidFill>
          </a:ln>
        </p:spPr>
      </p:pic>
      <p:sp>
        <p:nvSpPr>
          <p:cNvPr id="6" name="Slide Number Placeholder 5">
            <a:extLst>
              <a:ext uri="{FF2B5EF4-FFF2-40B4-BE49-F238E27FC236}">
                <a16:creationId xmlns:a16="http://schemas.microsoft.com/office/drawing/2014/main" id="{1248A69A-FB09-E6C0-B146-67D339161660}"/>
              </a:ext>
            </a:extLst>
          </p:cNvPr>
          <p:cNvSpPr>
            <a:spLocks noGrp="1"/>
          </p:cNvSpPr>
          <p:nvPr>
            <p:ph type="sldNum" sz="quarter" idx="12"/>
          </p:nvPr>
        </p:nvSpPr>
        <p:spPr/>
        <p:txBody>
          <a:bodyPr/>
          <a:lstStyle/>
          <a:p>
            <a:fld id="{ED37F4AC-6131-401B-9C0F-D6C4A4AE0949}" type="slidenum">
              <a:rPr lang="en-US" smtClean="0"/>
              <a:t>35</a:t>
            </a:fld>
            <a:endParaRPr lang="en-US"/>
          </a:p>
        </p:txBody>
      </p:sp>
      <p:graphicFrame>
        <p:nvGraphicFramePr>
          <p:cNvPr id="3" name="Diagram 2">
            <a:extLst>
              <a:ext uri="{FF2B5EF4-FFF2-40B4-BE49-F238E27FC236}">
                <a16:creationId xmlns:a16="http://schemas.microsoft.com/office/drawing/2014/main" id="{3DABC82D-8C75-751B-4474-39287C52A725}"/>
              </a:ext>
            </a:extLst>
          </p:cNvPr>
          <p:cNvGraphicFramePr/>
          <p:nvPr>
            <p:extLst>
              <p:ext uri="{D42A27DB-BD31-4B8C-83A1-F6EECF244321}">
                <p14:modId xmlns:p14="http://schemas.microsoft.com/office/powerpoint/2010/main" val="2469266853"/>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12C01DBF-E2C2-A026-9066-AF813307D791}"/>
              </a:ext>
            </a:extLst>
          </p:cNvPr>
          <p:cNvSpPr txBox="1"/>
          <p:nvPr/>
        </p:nvSpPr>
        <p:spPr>
          <a:xfrm>
            <a:off x="9270322" y="1886857"/>
            <a:ext cx="2050821" cy="923330"/>
          </a:xfrm>
          <a:prstGeom prst="rect">
            <a:avLst/>
          </a:prstGeom>
          <a:noFill/>
          <a:ln>
            <a:solidFill>
              <a:schemeClr val="tx1"/>
            </a:solidFill>
          </a:ln>
        </p:spPr>
        <p:txBody>
          <a:bodyPr wrap="square" rtlCol="0">
            <a:spAutoFit/>
          </a:bodyPr>
          <a:lstStyle/>
          <a:p>
            <a:r>
              <a:rPr lang="en-US" dirty="0">
                <a:solidFill>
                  <a:schemeClr val="accent1"/>
                </a:solidFill>
              </a:rPr>
              <a:t>Baseline = 10 Hz</a:t>
            </a:r>
          </a:p>
          <a:p>
            <a:r>
              <a:rPr lang="en-US" dirty="0">
                <a:solidFill>
                  <a:srgbClr val="00B050"/>
                </a:solidFill>
              </a:rPr>
              <a:t>Higher = 20 Hz</a:t>
            </a:r>
          </a:p>
          <a:p>
            <a:r>
              <a:rPr lang="en-US" dirty="0">
                <a:solidFill>
                  <a:srgbClr val="0070C0"/>
                </a:solidFill>
              </a:rPr>
              <a:t>Lower = 5 Hz</a:t>
            </a:r>
          </a:p>
        </p:txBody>
      </p:sp>
    </p:spTree>
    <p:extLst>
      <p:ext uri="{BB962C8B-B14F-4D97-AF65-F5344CB8AC3E}">
        <p14:creationId xmlns:p14="http://schemas.microsoft.com/office/powerpoint/2010/main" val="3813827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79F81-A7F0-EAEB-5D75-620A7AB41D26}"/>
              </a:ext>
            </a:extLst>
          </p:cNvPr>
          <p:cNvSpPr>
            <a:spLocks noGrp="1"/>
          </p:cNvSpPr>
          <p:nvPr>
            <p:ph type="title"/>
          </p:nvPr>
        </p:nvSpPr>
        <p:spPr/>
        <p:txBody>
          <a:bodyPr/>
          <a:lstStyle/>
          <a:p>
            <a:r>
              <a:rPr lang="en-US" dirty="0"/>
              <a:t>Effects of Flapping Frequency</a:t>
            </a:r>
          </a:p>
        </p:txBody>
      </p:sp>
      <p:pic>
        <p:nvPicPr>
          <p:cNvPr id="5" name="Content Placeholder 4" descr="A graph of different colored lines&#10;&#10;Description automatically generated">
            <a:extLst>
              <a:ext uri="{FF2B5EF4-FFF2-40B4-BE49-F238E27FC236}">
                <a16:creationId xmlns:a16="http://schemas.microsoft.com/office/drawing/2014/main" id="{1D60B6CB-64D8-D1C1-4E0D-B7B7544C73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80439" y="2316729"/>
            <a:ext cx="3948752" cy="3081787"/>
          </a:xfrm>
          <a:ln>
            <a:solidFill>
              <a:schemeClr val="accent1"/>
            </a:solidFill>
          </a:ln>
        </p:spPr>
      </p:pic>
      <p:pic>
        <p:nvPicPr>
          <p:cNvPr id="7" name="Picture 6" descr="A graph of a flight path&#10;&#10;Description automatically generated">
            <a:extLst>
              <a:ext uri="{FF2B5EF4-FFF2-40B4-BE49-F238E27FC236}">
                <a16:creationId xmlns:a16="http://schemas.microsoft.com/office/drawing/2014/main" id="{6B06B9E5-BC13-8447-95F4-F06FD04D68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51" y="2316729"/>
            <a:ext cx="3806515" cy="3081787"/>
          </a:xfrm>
          <a:prstGeom prst="rect">
            <a:avLst/>
          </a:prstGeom>
          <a:ln>
            <a:solidFill>
              <a:schemeClr val="accent1"/>
            </a:solidFill>
          </a:ln>
        </p:spPr>
      </p:pic>
      <p:pic>
        <p:nvPicPr>
          <p:cNvPr id="15" name="Picture 14" descr="A graph of a graph showing a number of different colored lines&#10;&#10;Description automatically generated with medium confidence">
            <a:extLst>
              <a:ext uri="{FF2B5EF4-FFF2-40B4-BE49-F238E27FC236}">
                <a16:creationId xmlns:a16="http://schemas.microsoft.com/office/drawing/2014/main" id="{B7885062-7A7A-351C-5579-3744397095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1459" y="2316729"/>
            <a:ext cx="3914886" cy="3081787"/>
          </a:xfrm>
          <a:prstGeom prst="rect">
            <a:avLst/>
          </a:prstGeom>
          <a:ln>
            <a:solidFill>
              <a:schemeClr val="accent1"/>
            </a:solidFill>
          </a:ln>
        </p:spPr>
      </p:pic>
      <p:sp>
        <p:nvSpPr>
          <p:cNvPr id="16" name="Slide Number Placeholder 15">
            <a:extLst>
              <a:ext uri="{FF2B5EF4-FFF2-40B4-BE49-F238E27FC236}">
                <a16:creationId xmlns:a16="http://schemas.microsoft.com/office/drawing/2014/main" id="{CDE1DEC3-F3FE-F488-5C02-A8C8E7098D07}"/>
              </a:ext>
            </a:extLst>
          </p:cNvPr>
          <p:cNvSpPr>
            <a:spLocks noGrp="1"/>
          </p:cNvSpPr>
          <p:nvPr>
            <p:ph type="sldNum" sz="quarter" idx="12"/>
          </p:nvPr>
        </p:nvSpPr>
        <p:spPr/>
        <p:txBody>
          <a:bodyPr/>
          <a:lstStyle/>
          <a:p>
            <a:fld id="{ED37F4AC-6131-401B-9C0F-D6C4A4AE0949}" type="slidenum">
              <a:rPr lang="en-US" smtClean="0"/>
              <a:t>36</a:t>
            </a:fld>
            <a:endParaRPr lang="en-US"/>
          </a:p>
        </p:txBody>
      </p:sp>
      <p:graphicFrame>
        <p:nvGraphicFramePr>
          <p:cNvPr id="3" name="Diagram 2">
            <a:extLst>
              <a:ext uri="{FF2B5EF4-FFF2-40B4-BE49-F238E27FC236}">
                <a16:creationId xmlns:a16="http://schemas.microsoft.com/office/drawing/2014/main" id="{D5C66FF7-B08D-B804-8CA7-CE2D7A5FA25C}"/>
              </a:ext>
            </a:extLst>
          </p:cNvPr>
          <p:cNvGraphicFramePr/>
          <p:nvPr>
            <p:extLst>
              <p:ext uri="{D42A27DB-BD31-4B8C-83A1-F6EECF244321}">
                <p14:modId xmlns:p14="http://schemas.microsoft.com/office/powerpoint/2010/main" val="48984041"/>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085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BFCAC-A963-963B-F3DD-EFC23CDD3199}"/>
              </a:ext>
            </a:extLst>
          </p:cNvPr>
          <p:cNvSpPr>
            <a:spLocks noGrp="1"/>
          </p:cNvSpPr>
          <p:nvPr>
            <p:ph type="title"/>
          </p:nvPr>
        </p:nvSpPr>
        <p:spPr/>
        <p:txBody>
          <a:bodyPr/>
          <a:lstStyle/>
          <a:p>
            <a:r>
              <a:rPr lang="en-US" dirty="0"/>
              <a:t>Effects of Tail Distance</a:t>
            </a:r>
          </a:p>
        </p:txBody>
      </p:sp>
      <p:pic>
        <p:nvPicPr>
          <p:cNvPr id="5" name="Content Placeholder 4" descr="A graph of different colored lines&#10;&#10;Description automatically generated">
            <a:extLst>
              <a:ext uri="{FF2B5EF4-FFF2-40B4-BE49-F238E27FC236}">
                <a16:creationId xmlns:a16="http://schemas.microsoft.com/office/drawing/2014/main" id="{7CC5AE52-6EF4-80D1-4E84-70128C5B6EF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42843" y="2605252"/>
            <a:ext cx="3706314" cy="2937932"/>
          </a:xfrm>
          <a:ln>
            <a:solidFill>
              <a:schemeClr val="accent1"/>
            </a:solidFill>
          </a:ln>
        </p:spPr>
      </p:pic>
      <p:pic>
        <p:nvPicPr>
          <p:cNvPr id="7" name="Picture 6" descr="A graph of a flight path&#10;&#10;Description automatically generated">
            <a:extLst>
              <a:ext uri="{FF2B5EF4-FFF2-40B4-BE49-F238E27FC236}">
                <a16:creationId xmlns:a16="http://schemas.microsoft.com/office/drawing/2014/main" id="{18177C1F-09B5-B4D9-C881-770EAA6E19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012" y="2605252"/>
            <a:ext cx="3625609" cy="2935324"/>
          </a:xfrm>
          <a:prstGeom prst="rect">
            <a:avLst/>
          </a:prstGeom>
          <a:ln>
            <a:solidFill>
              <a:schemeClr val="accent1"/>
            </a:solidFill>
          </a:ln>
        </p:spPr>
      </p:pic>
      <p:pic>
        <p:nvPicPr>
          <p:cNvPr id="15" name="Picture 14" descr="A graph of different colored lines&#10;&#10;Description automatically generated">
            <a:extLst>
              <a:ext uri="{FF2B5EF4-FFF2-40B4-BE49-F238E27FC236}">
                <a16:creationId xmlns:a16="http://schemas.microsoft.com/office/drawing/2014/main" id="{C5F60E99-B2A1-AD40-320F-25AFE15F57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9379" y="2605252"/>
            <a:ext cx="3786890" cy="2935323"/>
          </a:xfrm>
          <a:prstGeom prst="rect">
            <a:avLst/>
          </a:prstGeom>
          <a:ln>
            <a:solidFill>
              <a:schemeClr val="accent1"/>
            </a:solidFill>
          </a:ln>
        </p:spPr>
      </p:pic>
      <p:sp>
        <p:nvSpPr>
          <p:cNvPr id="16" name="Slide Number Placeholder 15">
            <a:extLst>
              <a:ext uri="{FF2B5EF4-FFF2-40B4-BE49-F238E27FC236}">
                <a16:creationId xmlns:a16="http://schemas.microsoft.com/office/drawing/2014/main" id="{C5552890-8BF1-C324-63AD-B6BC58E027BC}"/>
              </a:ext>
            </a:extLst>
          </p:cNvPr>
          <p:cNvSpPr>
            <a:spLocks noGrp="1"/>
          </p:cNvSpPr>
          <p:nvPr>
            <p:ph type="sldNum" sz="quarter" idx="12"/>
          </p:nvPr>
        </p:nvSpPr>
        <p:spPr/>
        <p:txBody>
          <a:bodyPr/>
          <a:lstStyle/>
          <a:p>
            <a:fld id="{ED37F4AC-6131-401B-9C0F-D6C4A4AE0949}" type="slidenum">
              <a:rPr lang="en-US" smtClean="0"/>
              <a:t>37</a:t>
            </a:fld>
            <a:endParaRPr lang="en-US"/>
          </a:p>
        </p:txBody>
      </p:sp>
      <p:graphicFrame>
        <p:nvGraphicFramePr>
          <p:cNvPr id="3" name="Diagram 2">
            <a:extLst>
              <a:ext uri="{FF2B5EF4-FFF2-40B4-BE49-F238E27FC236}">
                <a16:creationId xmlns:a16="http://schemas.microsoft.com/office/drawing/2014/main" id="{36AA99F7-94D0-4005-BC31-79453A13BDCD}"/>
              </a:ext>
            </a:extLst>
          </p:cNvPr>
          <p:cNvGraphicFramePr/>
          <p:nvPr>
            <p:extLst>
              <p:ext uri="{D42A27DB-BD31-4B8C-83A1-F6EECF244321}">
                <p14:modId xmlns:p14="http://schemas.microsoft.com/office/powerpoint/2010/main" val="318659498"/>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extBox 3">
            <a:extLst>
              <a:ext uri="{FF2B5EF4-FFF2-40B4-BE49-F238E27FC236}">
                <a16:creationId xmlns:a16="http://schemas.microsoft.com/office/drawing/2014/main" id="{C07966D0-DFAD-73D0-4CA4-ABE637021A87}"/>
              </a:ext>
            </a:extLst>
          </p:cNvPr>
          <p:cNvSpPr txBox="1"/>
          <p:nvPr/>
        </p:nvSpPr>
        <p:spPr>
          <a:xfrm>
            <a:off x="3321618" y="1827633"/>
            <a:ext cx="5548764" cy="369332"/>
          </a:xfrm>
          <a:prstGeom prst="rect">
            <a:avLst/>
          </a:prstGeom>
          <a:noFill/>
          <a:ln>
            <a:solidFill>
              <a:schemeClr val="tx1"/>
            </a:solidFill>
          </a:ln>
        </p:spPr>
        <p:txBody>
          <a:bodyPr wrap="square" rtlCol="0">
            <a:spAutoFit/>
          </a:bodyPr>
          <a:lstStyle/>
          <a:p>
            <a:pPr algn="ctr"/>
            <a:r>
              <a:rPr lang="en-US" dirty="0">
                <a:solidFill>
                  <a:schemeClr val="accent1"/>
                </a:solidFill>
              </a:rPr>
              <a:t>Baseline = 0.1m, </a:t>
            </a:r>
            <a:r>
              <a:rPr lang="en-US" dirty="0">
                <a:solidFill>
                  <a:srgbClr val="00B050"/>
                </a:solidFill>
              </a:rPr>
              <a:t>Longer = 0.125m, </a:t>
            </a:r>
            <a:r>
              <a:rPr lang="en-US" dirty="0">
                <a:solidFill>
                  <a:srgbClr val="0070C0"/>
                </a:solidFill>
              </a:rPr>
              <a:t>Shorter = 0.075m</a:t>
            </a:r>
          </a:p>
        </p:txBody>
      </p:sp>
    </p:spTree>
    <p:extLst>
      <p:ext uri="{BB962C8B-B14F-4D97-AF65-F5344CB8AC3E}">
        <p14:creationId xmlns:p14="http://schemas.microsoft.com/office/powerpoint/2010/main" val="3500093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D7F98-B784-1A5E-A2D1-CF1B5D027DF2}"/>
              </a:ext>
            </a:extLst>
          </p:cNvPr>
          <p:cNvSpPr>
            <a:spLocks noGrp="1"/>
          </p:cNvSpPr>
          <p:nvPr>
            <p:ph type="title"/>
          </p:nvPr>
        </p:nvSpPr>
        <p:spPr/>
        <p:txBody>
          <a:bodyPr/>
          <a:lstStyle/>
          <a:p>
            <a:r>
              <a:rPr lang="en-US" dirty="0"/>
              <a:t>Model Verification</a:t>
            </a:r>
          </a:p>
        </p:txBody>
      </p:sp>
      <p:sp>
        <p:nvSpPr>
          <p:cNvPr id="3" name="Text Placeholder 2">
            <a:extLst>
              <a:ext uri="{FF2B5EF4-FFF2-40B4-BE49-F238E27FC236}">
                <a16:creationId xmlns:a16="http://schemas.microsoft.com/office/drawing/2014/main" id="{22DF1EC2-990B-8B34-E62C-556427BBF2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A34615-FBCE-806F-89A7-D6FFBC9E51EB}"/>
              </a:ext>
            </a:extLst>
          </p:cNvPr>
          <p:cNvSpPr>
            <a:spLocks noGrp="1"/>
          </p:cNvSpPr>
          <p:nvPr>
            <p:ph type="sldNum" sz="quarter" idx="12"/>
          </p:nvPr>
        </p:nvSpPr>
        <p:spPr/>
        <p:txBody>
          <a:bodyPr/>
          <a:lstStyle/>
          <a:p>
            <a:fld id="{ED37F4AC-6131-401B-9C0F-D6C4A4AE0949}" type="slidenum">
              <a:rPr lang="en-US" smtClean="0"/>
              <a:t>38</a:t>
            </a:fld>
            <a:endParaRPr lang="en-US"/>
          </a:p>
        </p:txBody>
      </p:sp>
    </p:spTree>
    <p:extLst>
      <p:ext uri="{BB962C8B-B14F-4D97-AF65-F5344CB8AC3E}">
        <p14:creationId xmlns:p14="http://schemas.microsoft.com/office/powerpoint/2010/main" val="39669970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14213-3CBB-BC9B-BAC4-2F8A166EEF6D}"/>
              </a:ext>
            </a:extLst>
          </p:cNvPr>
          <p:cNvSpPr>
            <a:spLocks noGrp="1"/>
          </p:cNvSpPr>
          <p:nvPr>
            <p:ph type="title"/>
          </p:nvPr>
        </p:nvSpPr>
        <p:spPr/>
        <p:txBody>
          <a:bodyPr/>
          <a:lstStyle/>
          <a:p>
            <a:r>
              <a:rPr lang="en-US" dirty="0"/>
              <a:t>Zing Banshee Overview</a:t>
            </a:r>
          </a:p>
        </p:txBody>
      </p:sp>
      <p:pic>
        <p:nvPicPr>
          <p:cNvPr id="5" name="Content Placeholder 4" descr="A blue dragon toy flying&#10;&#10;Description automatically generated">
            <a:extLst>
              <a:ext uri="{FF2B5EF4-FFF2-40B4-BE49-F238E27FC236}">
                <a16:creationId xmlns:a16="http://schemas.microsoft.com/office/drawing/2014/main" id="{F825C25B-22A9-CAFF-43B0-DB08F50EEF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0213" y="2491205"/>
            <a:ext cx="3350367" cy="3011035"/>
          </a:xfrm>
          <a:ln>
            <a:solidFill>
              <a:schemeClr val="accent1"/>
            </a:solidFill>
          </a:ln>
        </p:spPr>
      </p:pic>
      <p:pic>
        <p:nvPicPr>
          <p:cNvPr id="9" name="Picture 8" descr="A screen shot of a kite&#10;&#10;Description automatically generated">
            <a:extLst>
              <a:ext uri="{FF2B5EF4-FFF2-40B4-BE49-F238E27FC236}">
                <a16:creationId xmlns:a16="http://schemas.microsoft.com/office/drawing/2014/main" id="{26EE352C-63BA-7803-B67B-563D8A5DA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9648" y="2651432"/>
            <a:ext cx="4040025" cy="2690579"/>
          </a:xfrm>
          <a:prstGeom prst="rect">
            <a:avLst/>
          </a:prstGeom>
          <a:ln>
            <a:solidFill>
              <a:schemeClr val="accent1"/>
            </a:solidFill>
          </a:ln>
        </p:spPr>
      </p:pic>
      <p:sp>
        <p:nvSpPr>
          <p:cNvPr id="10" name="Slide Number Placeholder 9">
            <a:extLst>
              <a:ext uri="{FF2B5EF4-FFF2-40B4-BE49-F238E27FC236}">
                <a16:creationId xmlns:a16="http://schemas.microsoft.com/office/drawing/2014/main" id="{30BA0202-6586-1E9D-B22E-ED8EDA50F4A0}"/>
              </a:ext>
            </a:extLst>
          </p:cNvPr>
          <p:cNvSpPr>
            <a:spLocks noGrp="1"/>
          </p:cNvSpPr>
          <p:nvPr>
            <p:ph type="sldNum" sz="quarter" idx="12"/>
          </p:nvPr>
        </p:nvSpPr>
        <p:spPr/>
        <p:txBody>
          <a:bodyPr/>
          <a:lstStyle/>
          <a:p>
            <a:fld id="{ED37F4AC-6131-401B-9C0F-D6C4A4AE0949}" type="slidenum">
              <a:rPr lang="en-US" smtClean="0"/>
              <a:t>39</a:t>
            </a:fld>
            <a:endParaRPr lang="en-US"/>
          </a:p>
        </p:txBody>
      </p:sp>
      <p:graphicFrame>
        <p:nvGraphicFramePr>
          <p:cNvPr id="3" name="Diagram 2">
            <a:extLst>
              <a:ext uri="{FF2B5EF4-FFF2-40B4-BE49-F238E27FC236}">
                <a16:creationId xmlns:a16="http://schemas.microsoft.com/office/drawing/2014/main" id="{CA764005-9478-6CCE-18D9-8AB5FDC4777B}"/>
              </a:ext>
            </a:extLst>
          </p:cNvPr>
          <p:cNvGraphicFramePr/>
          <p:nvPr>
            <p:extLst>
              <p:ext uri="{D42A27DB-BD31-4B8C-83A1-F6EECF244321}">
                <p14:modId xmlns:p14="http://schemas.microsoft.com/office/powerpoint/2010/main" val="1296982053"/>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Picture 3">
            <a:extLst>
              <a:ext uri="{FF2B5EF4-FFF2-40B4-BE49-F238E27FC236}">
                <a16:creationId xmlns:a16="http://schemas.microsoft.com/office/drawing/2014/main" id="{50E822EF-6092-2EFB-47FE-68B3D56584B7}"/>
              </a:ext>
            </a:extLst>
          </p:cNvPr>
          <p:cNvPicPr>
            <a:picLocks noChangeAspect="1"/>
          </p:cNvPicPr>
          <p:nvPr/>
        </p:nvPicPr>
        <p:blipFill>
          <a:blip r:embed="rId10"/>
          <a:stretch>
            <a:fillRect/>
          </a:stretch>
        </p:blipFill>
        <p:spPr>
          <a:xfrm>
            <a:off x="251837" y="2140433"/>
            <a:ext cx="3899308" cy="3712580"/>
          </a:xfrm>
          <a:prstGeom prst="rect">
            <a:avLst/>
          </a:prstGeom>
          <a:ln>
            <a:solidFill>
              <a:schemeClr val="accent1"/>
            </a:solidFill>
          </a:ln>
        </p:spPr>
      </p:pic>
    </p:spTree>
    <p:extLst>
      <p:ext uri="{BB962C8B-B14F-4D97-AF65-F5344CB8AC3E}">
        <p14:creationId xmlns:p14="http://schemas.microsoft.com/office/powerpoint/2010/main" val="1325858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229-77B9-F836-7935-A0F698A2615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CCAB896-AD65-6099-6227-AE0B14B0BC45}"/>
              </a:ext>
            </a:extLst>
          </p:cNvPr>
          <p:cNvSpPr>
            <a:spLocks noGrp="1"/>
          </p:cNvSpPr>
          <p:nvPr>
            <p:ph idx="1"/>
          </p:nvPr>
        </p:nvSpPr>
        <p:spPr/>
        <p:txBody>
          <a:bodyPr/>
          <a:lstStyle/>
          <a:p>
            <a:pPr marL="457200" indent="-457200">
              <a:buFont typeface="+mj-lt"/>
              <a:buAutoNum type="arabicPeriod"/>
            </a:pPr>
            <a:r>
              <a:rPr lang="en-US" dirty="0"/>
              <a:t>What are FWMAVs?</a:t>
            </a:r>
          </a:p>
          <a:p>
            <a:pPr marL="457200" indent="-457200">
              <a:buFont typeface="+mj-lt"/>
              <a:buAutoNum type="arabicPeriod"/>
            </a:pPr>
            <a:r>
              <a:rPr lang="en-US" b="1" dirty="0"/>
              <a:t>Why are we interested?</a:t>
            </a:r>
          </a:p>
          <a:p>
            <a:pPr marL="457200" indent="-457200">
              <a:buFont typeface="+mj-lt"/>
              <a:buAutoNum type="arabicPeriod"/>
            </a:pPr>
            <a:r>
              <a:rPr lang="en-US" dirty="0"/>
              <a:t>What’s out there?</a:t>
            </a:r>
          </a:p>
          <a:p>
            <a:pPr marL="457200" indent="-457200">
              <a:buFont typeface="+mj-lt"/>
              <a:buAutoNum type="arabicPeriod"/>
            </a:pPr>
            <a:r>
              <a:rPr lang="en-US" dirty="0"/>
              <a:t>Challenges</a:t>
            </a:r>
          </a:p>
          <a:p>
            <a:pPr marL="457200" indent="-457200">
              <a:buFont typeface="+mj-lt"/>
              <a:buAutoNum type="arabicPeriod"/>
            </a:pPr>
            <a:r>
              <a:rPr lang="en-US" dirty="0"/>
              <a:t>CUBIRD</a:t>
            </a:r>
          </a:p>
          <a:p>
            <a:endParaRPr lang="en-US" dirty="0"/>
          </a:p>
        </p:txBody>
      </p:sp>
      <p:sp>
        <p:nvSpPr>
          <p:cNvPr id="4" name="Slide Number Placeholder 3">
            <a:extLst>
              <a:ext uri="{FF2B5EF4-FFF2-40B4-BE49-F238E27FC236}">
                <a16:creationId xmlns:a16="http://schemas.microsoft.com/office/drawing/2014/main" id="{113252FE-68BD-2B6C-B147-BD1EA0049566}"/>
              </a:ext>
            </a:extLst>
          </p:cNvPr>
          <p:cNvSpPr>
            <a:spLocks noGrp="1"/>
          </p:cNvSpPr>
          <p:nvPr>
            <p:ph type="sldNum" sz="quarter" idx="12"/>
          </p:nvPr>
        </p:nvSpPr>
        <p:spPr/>
        <p:txBody>
          <a:bodyPr/>
          <a:lstStyle/>
          <a:p>
            <a:fld id="{ED37F4AC-6131-401B-9C0F-D6C4A4AE0949}" type="slidenum">
              <a:rPr lang="en-US" smtClean="0"/>
              <a:t>4</a:t>
            </a:fld>
            <a:endParaRPr lang="en-US"/>
          </a:p>
        </p:txBody>
      </p:sp>
      <p:graphicFrame>
        <p:nvGraphicFramePr>
          <p:cNvPr id="5" name="Diagram 4">
            <a:extLst>
              <a:ext uri="{FF2B5EF4-FFF2-40B4-BE49-F238E27FC236}">
                <a16:creationId xmlns:a16="http://schemas.microsoft.com/office/drawing/2014/main" id="{50D4B49E-594D-0EB8-50EA-E4D7DF168417}"/>
              </a:ext>
            </a:extLst>
          </p:cNvPr>
          <p:cNvGraphicFramePr/>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4" descr="conceptArtist _movie…i worked extensively on the georgeHull designed  ornithopters in their development for the film : r/dune">
            <a:extLst>
              <a:ext uri="{FF2B5EF4-FFF2-40B4-BE49-F238E27FC236}">
                <a16:creationId xmlns:a16="http://schemas.microsoft.com/office/drawing/2014/main" id="{75FCA810-8B42-22DE-A896-CF1CFC18DC1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539"/>
          <a:stretch/>
        </p:blipFill>
        <p:spPr bwMode="auto">
          <a:xfrm>
            <a:off x="5299521" y="4130894"/>
            <a:ext cx="4264220" cy="2033546"/>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7" name="Picture 2" descr="flying national geographic GIF by Nat Geo Wild">
            <a:extLst>
              <a:ext uri="{FF2B5EF4-FFF2-40B4-BE49-F238E27FC236}">
                <a16:creationId xmlns:a16="http://schemas.microsoft.com/office/drawing/2014/main" id="{73A1BF4D-43AE-DE45-123D-A2BAD19B50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24034" y="1845734"/>
            <a:ext cx="3615193" cy="2033546"/>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85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40FE7-5D52-1337-AAD9-7CE8A5300859}"/>
              </a:ext>
            </a:extLst>
          </p:cNvPr>
          <p:cNvSpPr>
            <a:spLocks noGrp="1"/>
          </p:cNvSpPr>
          <p:nvPr>
            <p:ph type="title"/>
          </p:nvPr>
        </p:nvSpPr>
        <p:spPr/>
        <p:txBody>
          <a:bodyPr/>
          <a:lstStyle/>
          <a:p>
            <a:r>
              <a:rPr lang="en-US" dirty="0"/>
              <a:t>FWMAV Flapping</a:t>
            </a:r>
          </a:p>
        </p:txBody>
      </p:sp>
      <p:pic>
        <p:nvPicPr>
          <p:cNvPr id="6" name="flapping_carbon_fiber.mov">
            <a:hlinkClick r:id="" action="ppaction://media"/>
            <a:extLst>
              <a:ext uri="{FF2B5EF4-FFF2-40B4-BE49-F238E27FC236}">
                <a16:creationId xmlns:a16="http://schemas.microsoft.com/office/drawing/2014/main" id="{8821FD6F-9273-6F6F-BF60-D505A30CD3AB}"/>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7"/>
          <a:srcRect b="40320"/>
          <a:stretch/>
        </p:blipFill>
        <p:spPr>
          <a:xfrm>
            <a:off x="7401111" y="2340744"/>
            <a:ext cx="3271652" cy="3472068"/>
          </a:xfrm>
          <a:ln w="38100">
            <a:solidFill>
              <a:schemeClr val="accent1"/>
            </a:solidFill>
          </a:ln>
        </p:spPr>
      </p:pic>
      <p:sp>
        <p:nvSpPr>
          <p:cNvPr id="4" name="Slide Number Placeholder 3">
            <a:extLst>
              <a:ext uri="{FF2B5EF4-FFF2-40B4-BE49-F238E27FC236}">
                <a16:creationId xmlns:a16="http://schemas.microsoft.com/office/drawing/2014/main" id="{2E91F2B4-BE3F-659F-AFBD-70629D6307C6}"/>
              </a:ext>
            </a:extLst>
          </p:cNvPr>
          <p:cNvSpPr>
            <a:spLocks noGrp="1"/>
          </p:cNvSpPr>
          <p:nvPr>
            <p:ph type="sldNum" sz="quarter" idx="12"/>
          </p:nvPr>
        </p:nvSpPr>
        <p:spPr/>
        <p:txBody>
          <a:bodyPr/>
          <a:lstStyle/>
          <a:p>
            <a:fld id="{ED37F4AC-6131-401B-9C0F-D6C4A4AE0949}" type="slidenum">
              <a:rPr lang="en-US" smtClean="0"/>
              <a:t>40</a:t>
            </a:fld>
            <a:endParaRPr lang="en-US"/>
          </a:p>
        </p:txBody>
      </p:sp>
      <p:graphicFrame>
        <p:nvGraphicFramePr>
          <p:cNvPr id="5" name="Diagram 4">
            <a:extLst>
              <a:ext uri="{FF2B5EF4-FFF2-40B4-BE49-F238E27FC236}">
                <a16:creationId xmlns:a16="http://schemas.microsoft.com/office/drawing/2014/main" id="{8F76AB90-4EF8-2B24-9AAB-337C51794CE7}"/>
              </a:ext>
            </a:extLst>
          </p:cNvPr>
          <p:cNvGraphicFramePr/>
          <p:nvPr>
            <p:extLst>
              <p:ext uri="{D42A27DB-BD31-4B8C-83A1-F6EECF244321}">
                <p14:modId xmlns:p14="http://schemas.microsoft.com/office/powerpoint/2010/main" val="3458950676"/>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flapping_58851EA0-8038-4B68-9E67-03AB0E8D79A0.mp4">
            <a:hlinkClick r:id="" action="ppaction://media"/>
            <a:extLst>
              <a:ext uri="{FF2B5EF4-FFF2-40B4-BE49-F238E27FC236}">
                <a16:creationId xmlns:a16="http://schemas.microsoft.com/office/drawing/2014/main" id="{E49A11D6-5A99-0E0D-B0D0-B58150500106}"/>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3"/>
          <a:srcRect t="10296" b="31882"/>
          <a:stretch/>
        </p:blipFill>
        <p:spPr>
          <a:xfrm>
            <a:off x="1685696" y="2340744"/>
            <a:ext cx="3377667" cy="3472068"/>
          </a:xfrm>
          <a:prstGeom prst="rect">
            <a:avLst/>
          </a:prstGeom>
          <a:ln w="38100">
            <a:solidFill>
              <a:schemeClr val="accent1"/>
            </a:solidFill>
          </a:ln>
        </p:spPr>
      </p:pic>
    </p:spTree>
    <p:extLst>
      <p:ext uri="{BB962C8B-B14F-4D97-AF65-F5344CB8AC3E}">
        <p14:creationId xmlns:p14="http://schemas.microsoft.com/office/powerpoint/2010/main" val="296837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976" fill="hold"/>
                                        <p:tgtEl>
                                          <p:spTgt spid="6"/>
                                        </p:tgtEl>
                                      </p:cBhvr>
                                    </p:cmd>
                                  </p:childTnLst>
                                </p:cTn>
                              </p:par>
                            </p:childTnLst>
                          </p:cTn>
                        </p:par>
                        <p:par>
                          <p:cTn id="7" fill="hold">
                            <p:stCondLst>
                              <p:cond delay="36976"/>
                            </p:stCondLst>
                            <p:childTnLst>
                              <p:par>
                                <p:cTn id="8" presetID="1" presetClass="mediacall" presetSubtype="0" fill="hold" nodeType="afterEffect">
                                  <p:stCondLst>
                                    <p:cond delay="0"/>
                                  </p:stCondLst>
                                  <p:childTnLst>
                                    <p:cmd type="call" cmd="playFrom(0.0)">
                                      <p:cBhvr>
                                        <p:cTn id="9" dur="5396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mute="1">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22927-DB14-104D-C85F-31B8ECF6F9FF}"/>
              </a:ext>
            </a:extLst>
          </p:cNvPr>
          <p:cNvSpPr>
            <a:spLocks noGrp="1"/>
          </p:cNvSpPr>
          <p:nvPr>
            <p:ph type="title"/>
          </p:nvPr>
        </p:nvSpPr>
        <p:spPr/>
        <p:txBody>
          <a:bodyPr/>
          <a:lstStyle/>
          <a:p>
            <a:r>
              <a:rPr lang="en-US" dirty="0"/>
              <a:t>Reinforced FWMAV Overview</a:t>
            </a:r>
          </a:p>
        </p:txBody>
      </p:sp>
      <p:pic>
        <p:nvPicPr>
          <p:cNvPr id="5" name="Content Placeholder 4" descr="A toy dragon on a black surface&#10;&#10;Description automatically generated">
            <a:extLst>
              <a:ext uri="{FF2B5EF4-FFF2-40B4-BE49-F238E27FC236}">
                <a16:creationId xmlns:a16="http://schemas.microsoft.com/office/drawing/2014/main" id="{6DFA3904-1B25-4271-9E6D-C6CC9FA451D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976" b="12953"/>
          <a:stretch/>
        </p:blipFill>
        <p:spPr>
          <a:xfrm>
            <a:off x="5948548" y="1905638"/>
            <a:ext cx="4184544" cy="4300141"/>
          </a:xfrm>
          <a:ln w="76200">
            <a:solidFill>
              <a:schemeClr val="accent1"/>
            </a:solidFill>
          </a:ln>
        </p:spPr>
      </p:pic>
      <p:sp>
        <p:nvSpPr>
          <p:cNvPr id="6" name="TextBox 5">
            <a:extLst>
              <a:ext uri="{FF2B5EF4-FFF2-40B4-BE49-F238E27FC236}">
                <a16:creationId xmlns:a16="http://schemas.microsoft.com/office/drawing/2014/main" id="{4119B2DC-A13F-E7EC-6391-9735B2A81B38}"/>
              </a:ext>
            </a:extLst>
          </p:cNvPr>
          <p:cNvSpPr txBox="1"/>
          <p:nvPr/>
        </p:nvSpPr>
        <p:spPr>
          <a:xfrm>
            <a:off x="925910" y="2334045"/>
            <a:ext cx="4317602" cy="1323439"/>
          </a:xfrm>
          <a:prstGeom prst="rect">
            <a:avLst/>
          </a:prstGeom>
          <a:noFill/>
        </p:spPr>
        <p:txBody>
          <a:bodyPr wrap="square" rtlCol="0">
            <a:spAutoFit/>
          </a:bodyPr>
          <a:lstStyle/>
          <a:p>
            <a:pPr marL="285750" indent="-285750">
              <a:buFont typeface="Wingdings" pitchFamily="2" charset="2"/>
              <a:buChar char="Ø"/>
            </a:pPr>
            <a:r>
              <a:rPr lang="en-US" sz="2000" dirty="0"/>
              <a:t>15 Trials</a:t>
            </a:r>
          </a:p>
          <a:p>
            <a:pPr marL="285750" indent="-285750">
              <a:buFont typeface="Wingdings" pitchFamily="2" charset="2"/>
              <a:buChar char="Ø"/>
            </a:pPr>
            <a:r>
              <a:rPr lang="en-US" sz="2000" dirty="0"/>
              <a:t>Increased Rigidity</a:t>
            </a:r>
          </a:p>
          <a:p>
            <a:pPr marL="285750" indent="-285750">
              <a:buFont typeface="Wingdings" pitchFamily="2" charset="2"/>
              <a:buChar char="Ø"/>
            </a:pPr>
            <a:r>
              <a:rPr lang="en-US" sz="2000" dirty="0"/>
              <a:t>Different Flapping Frequency</a:t>
            </a:r>
          </a:p>
          <a:p>
            <a:pPr marL="285750" indent="-285750">
              <a:buFont typeface="Wingdings" pitchFamily="2" charset="2"/>
              <a:buChar char="Ø"/>
            </a:pPr>
            <a:r>
              <a:rPr lang="en-US" sz="2000" dirty="0"/>
              <a:t>Different Rotation Angle Amplitude</a:t>
            </a:r>
          </a:p>
        </p:txBody>
      </p:sp>
      <p:sp>
        <p:nvSpPr>
          <p:cNvPr id="7" name="Slide Number Placeholder 6">
            <a:extLst>
              <a:ext uri="{FF2B5EF4-FFF2-40B4-BE49-F238E27FC236}">
                <a16:creationId xmlns:a16="http://schemas.microsoft.com/office/drawing/2014/main" id="{50998D41-BF65-DB78-1D72-78CFB18A8CCB}"/>
              </a:ext>
            </a:extLst>
          </p:cNvPr>
          <p:cNvSpPr>
            <a:spLocks noGrp="1"/>
          </p:cNvSpPr>
          <p:nvPr>
            <p:ph type="sldNum" sz="quarter" idx="12"/>
          </p:nvPr>
        </p:nvSpPr>
        <p:spPr/>
        <p:txBody>
          <a:bodyPr/>
          <a:lstStyle/>
          <a:p>
            <a:fld id="{ED37F4AC-6131-401B-9C0F-D6C4A4AE0949}" type="slidenum">
              <a:rPr lang="en-US" smtClean="0"/>
              <a:t>41</a:t>
            </a:fld>
            <a:endParaRPr lang="en-US"/>
          </a:p>
        </p:txBody>
      </p:sp>
      <p:graphicFrame>
        <p:nvGraphicFramePr>
          <p:cNvPr id="3" name="Diagram 2">
            <a:extLst>
              <a:ext uri="{FF2B5EF4-FFF2-40B4-BE49-F238E27FC236}">
                <a16:creationId xmlns:a16="http://schemas.microsoft.com/office/drawing/2014/main" id="{1386E293-CE48-5F68-EE9A-CFE9F3D0D03B}"/>
              </a:ext>
            </a:extLst>
          </p:cNvPr>
          <p:cNvGraphicFramePr/>
          <p:nvPr>
            <p:extLst>
              <p:ext uri="{D42A27DB-BD31-4B8C-83A1-F6EECF244321}">
                <p14:modId xmlns:p14="http://schemas.microsoft.com/office/powerpoint/2010/main" val="1759048957"/>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989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F1C3A-FD4B-1BC2-67FF-9602C45654F7}"/>
              </a:ext>
            </a:extLst>
          </p:cNvPr>
          <p:cNvSpPr>
            <a:spLocks noGrp="1"/>
          </p:cNvSpPr>
          <p:nvPr>
            <p:ph type="title"/>
          </p:nvPr>
        </p:nvSpPr>
        <p:spPr/>
        <p:txBody>
          <a:bodyPr/>
          <a:lstStyle/>
          <a:p>
            <a:r>
              <a:rPr lang="en-US" dirty="0"/>
              <a:t>Best Result</a:t>
            </a:r>
          </a:p>
        </p:txBody>
      </p:sp>
      <p:pic>
        <p:nvPicPr>
          <p:cNvPr id="5" name="Content Placeholder 4" descr="A group of graphs showing different types of data&#10;&#10;Description automatically generated">
            <a:extLst>
              <a:ext uri="{FF2B5EF4-FFF2-40B4-BE49-F238E27FC236}">
                <a16:creationId xmlns:a16="http://schemas.microsoft.com/office/drawing/2014/main" id="{FE192EDD-56AB-331A-7F5B-1FA0E226206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782" r="66684" b="60657"/>
          <a:stretch/>
        </p:blipFill>
        <p:spPr>
          <a:xfrm>
            <a:off x="193062" y="2206880"/>
            <a:ext cx="3626732" cy="3674053"/>
          </a:xfrm>
          <a:ln>
            <a:solidFill>
              <a:schemeClr val="accent1"/>
            </a:solidFill>
          </a:ln>
        </p:spPr>
      </p:pic>
      <p:sp>
        <p:nvSpPr>
          <p:cNvPr id="8" name="Slide Number Placeholder 7">
            <a:extLst>
              <a:ext uri="{FF2B5EF4-FFF2-40B4-BE49-F238E27FC236}">
                <a16:creationId xmlns:a16="http://schemas.microsoft.com/office/drawing/2014/main" id="{DE0944AD-A9C8-B437-38CA-ECADC4A751DB}"/>
              </a:ext>
            </a:extLst>
          </p:cNvPr>
          <p:cNvSpPr>
            <a:spLocks noGrp="1"/>
          </p:cNvSpPr>
          <p:nvPr>
            <p:ph type="sldNum" sz="quarter" idx="12"/>
          </p:nvPr>
        </p:nvSpPr>
        <p:spPr/>
        <p:txBody>
          <a:bodyPr/>
          <a:lstStyle/>
          <a:p>
            <a:fld id="{ED37F4AC-6131-401B-9C0F-D6C4A4AE0949}" type="slidenum">
              <a:rPr lang="en-US" smtClean="0"/>
              <a:t>42</a:t>
            </a:fld>
            <a:endParaRPr lang="en-US"/>
          </a:p>
        </p:txBody>
      </p:sp>
      <p:graphicFrame>
        <p:nvGraphicFramePr>
          <p:cNvPr id="3" name="Diagram 2">
            <a:extLst>
              <a:ext uri="{FF2B5EF4-FFF2-40B4-BE49-F238E27FC236}">
                <a16:creationId xmlns:a16="http://schemas.microsoft.com/office/drawing/2014/main" id="{9CE7CF0F-E5AD-2846-B858-99AC5A63C871}"/>
              </a:ext>
            </a:extLst>
          </p:cNvPr>
          <p:cNvGraphicFramePr/>
          <p:nvPr>
            <p:extLst>
              <p:ext uri="{D42A27DB-BD31-4B8C-83A1-F6EECF244321}">
                <p14:modId xmlns:p14="http://schemas.microsoft.com/office/powerpoint/2010/main" val="820438500"/>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Content Placeholder 4" descr="A group of graphs showing different types of data&#10;&#10;Description automatically generated">
            <a:extLst>
              <a:ext uri="{FF2B5EF4-FFF2-40B4-BE49-F238E27FC236}">
                <a16:creationId xmlns:a16="http://schemas.microsoft.com/office/drawing/2014/main" id="{5C6F3E99-6413-3288-1A35-5F79D51E1EA2}"/>
              </a:ext>
            </a:extLst>
          </p:cNvPr>
          <p:cNvPicPr>
            <a:picLocks noChangeAspect="1"/>
          </p:cNvPicPr>
          <p:nvPr/>
        </p:nvPicPr>
        <p:blipFill rotWithShape="1">
          <a:blip r:embed="rId3">
            <a:extLst>
              <a:ext uri="{28A0092B-C50C-407E-A947-70E740481C1C}">
                <a14:useLocalDpi xmlns:a14="http://schemas.microsoft.com/office/drawing/2010/main" val="0"/>
              </a:ext>
            </a:extLst>
          </a:blip>
          <a:srcRect t="69965" r="50077"/>
          <a:stretch/>
        </p:blipFill>
        <p:spPr>
          <a:xfrm>
            <a:off x="4185829" y="2748821"/>
            <a:ext cx="3898240" cy="2590172"/>
          </a:xfrm>
          <a:prstGeom prst="rect">
            <a:avLst/>
          </a:prstGeom>
          <a:ln>
            <a:solidFill>
              <a:schemeClr val="accent1"/>
            </a:solidFill>
          </a:ln>
        </p:spPr>
      </p:pic>
      <p:pic>
        <p:nvPicPr>
          <p:cNvPr id="6" name="Content Placeholder 4" descr="A group of graphs showing different types of data&#10;&#10;Description automatically generated">
            <a:extLst>
              <a:ext uri="{FF2B5EF4-FFF2-40B4-BE49-F238E27FC236}">
                <a16:creationId xmlns:a16="http://schemas.microsoft.com/office/drawing/2014/main" id="{3F8106F4-5FB3-281F-3958-B4C30F42CFA1}"/>
              </a:ext>
            </a:extLst>
          </p:cNvPr>
          <p:cNvPicPr>
            <a:picLocks noChangeAspect="1"/>
          </p:cNvPicPr>
          <p:nvPr/>
        </p:nvPicPr>
        <p:blipFill rotWithShape="1">
          <a:blip r:embed="rId3">
            <a:extLst>
              <a:ext uri="{28A0092B-C50C-407E-A947-70E740481C1C}">
                <a14:useLocalDpi xmlns:a14="http://schemas.microsoft.com/office/drawing/2010/main" val="0"/>
              </a:ext>
            </a:extLst>
          </a:blip>
          <a:srcRect l="53788" t="69460"/>
          <a:stretch/>
        </p:blipFill>
        <p:spPr>
          <a:xfrm>
            <a:off x="8450105" y="2748821"/>
            <a:ext cx="3548833" cy="2590172"/>
          </a:xfrm>
          <a:prstGeom prst="rect">
            <a:avLst/>
          </a:prstGeom>
          <a:ln>
            <a:solidFill>
              <a:schemeClr val="accent1"/>
            </a:solidFill>
          </a:ln>
        </p:spPr>
      </p:pic>
    </p:spTree>
    <p:extLst>
      <p:ext uri="{BB962C8B-B14F-4D97-AF65-F5344CB8AC3E}">
        <p14:creationId xmlns:p14="http://schemas.microsoft.com/office/powerpoint/2010/main" val="2492533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0C952-FD77-9548-2343-3D6178DE2CB9}"/>
              </a:ext>
            </a:extLst>
          </p:cNvPr>
          <p:cNvSpPr>
            <a:spLocks noGrp="1"/>
          </p:cNvSpPr>
          <p:nvPr>
            <p:ph type="title"/>
          </p:nvPr>
        </p:nvSpPr>
        <p:spPr/>
        <p:txBody>
          <a:bodyPr/>
          <a:lstStyle/>
          <a:p>
            <a:r>
              <a:rPr lang="en-US" dirty="0"/>
              <a:t>Mediocre Result</a:t>
            </a:r>
          </a:p>
        </p:txBody>
      </p:sp>
      <p:pic>
        <p:nvPicPr>
          <p:cNvPr id="5" name="Content Placeholder 4" descr="A group of graphs with numbers&#10;&#10;Description automatically generated with medium confidence">
            <a:extLst>
              <a:ext uri="{FF2B5EF4-FFF2-40B4-BE49-F238E27FC236}">
                <a16:creationId xmlns:a16="http://schemas.microsoft.com/office/drawing/2014/main" id="{DF4547F3-9F5E-5A43-2E9B-F0D05EFBCB62}"/>
              </a:ext>
            </a:extLst>
          </p:cNvPr>
          <p:cNvPicPr>
            <a:picLocks noChangeAspect="1"/>
          </p:cNvPicPr>
          <p:nvPr/>
        </p:nvPicPr>
        <p:blipFill rotWithShape="1">
          <a:blip r:embed="rId3">
            <a:extLst>
              <a:ext uri="{28A0092B-C50C-407E-A947-70E740481C1C}">
                <a14:useLocalDpi xmlns:a14="http://schemas.microsoft.com/office/drawing/2010/main" val="0"/>
              </a:ext>
            </a:extLst>
          </a:blip>
          <a:srcRect t="8655" r="66255" b="60151"/>
          <a:stretch/>
        </p:blipFill>
        <p:spPr>
          <a:xfrm>
            <a:off x="217356" y="2085509"/>
            <a:ext cx="3647808" cy="3724041"/>
          </a:xfrm>
          <a:prstGeom prst="rect">
            <a:avLst/>
          </a:prstGeom>
          <a:ln>
            <a:solidFill>
              <a:schemeClr val="accent1"/>
            </a:solidFill>
          </a:ln>
        </p:spPr>
      </p:pic>
      <p:sp>
        <p:nvSpPr>
          <p:cNvPr id="8" name="Slide Number Placeholder 7">
            <a:extLst>
              <a:ext uri="{FF2B5EF4-FFF2-40B4-BE49-F238E27FC236}">
                <a16:creationId xmlns:a16="http://schemas.microsoft.com/office/drawing/2014/main" id="{632BD6FE-2073-829F-39F1-647ACA78014C}"/>
              </a:ext>
            </a:extLst>
          </p:cNvPr>
          <p:cNvSpPr>
            <a:spLocks noGrp="1"/>
          </p:cNvSpPr>
          <p:nvPr>
            <p:ph type="sldNum" sz="quarter" idx="12"/>
          </p:nvPr>
        </p:nvSpPr>
        <p:spPr/>
        <p:txBody>
          <a:bodyPr/>
          <a:lstStyle/>
          <a:p>
            <a:fld id="{ED37F4AC-6131-401B-9C0F-D6C4A4AE0949}" type="slidenum">
              <a:rPr lang="en-US" smtClean="0"/>
              <a:t>43</a:t>
            </a:fld>
            <a:endParaRPr lang="en-US"/>
          </a:p>
        </p:txBody>
      </p:sp>
      <p:graphicFrame>
        <p:nvGraphicFramePr>
          <p:cNvPr id="3" name="Diagram 2">
            <a:extLst>
              <a:ext uri="{FF2B5EF4-FFF2-40B4-BE49-F238E27FC236}">
                <a16:creationId xmlns:a16="http://schemas.microsoft.com/office/drawing/2014/main" id="{FE64EE8F-C08E-DAE0-AE6B-533AFE451687}"/>
              </a:ext>
            </a:extLst>
          </p:cNvPr>
          <p:cNvGraphicFramePr/>
          <p:nvPr>
            <p:extLst>
              <p:ext uri="{D42A27DB-BD31-4B8C-83A1-F6EECF244321}">
                <p14:modId xmlns:p14="http://schemas.microsoft.com/office/powerpoint/2010/main" val="1358731366"/>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Content Placeholder 4" descr="A group of graphs with numbers&#10;&#10;Description automatically generated with medium confidence">
            <a:extLst>
              <a:ext uri="{FF2B5EF4-FFF2-40B4-BE49-F238E27FC236}">
                <a16:creationId xmlns:a16="http://schemas.microsoft.com/office/drawing/2014/main" id="{792F7516-E23D-1A23-F0A7-C57435EE3C1C}"/>
              </a:ext>
            </a:extLst>
          </p:cNvPr>
          <p:cNvPicPr>
            <a:picLocks noChangeAspect="1"/>
          </p:cNvPicPr>
          <p:nvPr/>
        </p:nvPicPr>
        <p:blipFill rotWithShape="1">
          <a:blip r:embed="rId3">
            <a:extLst>
              <a:ext uri="{28A0092B-C50C-407E-A947-70E740481C1C}">
                <a14:useLocalDpi xmlns:a14="http://schemas.microsoft.com/office/drawing/2010/main" val="0"/>
              </a:ext>
            </a:extLst>
          </a:blip>
          <a:srcRect t="69519" r="50339"/>
          <a:stretch/>
        </p:blipFill>
        <p:spPr>
          <a:xfrm>
            <a:off x="4160793" y="2680299"/>
            <a:ext cx="3870413" cy="2623654"/>
          </a:xfrm>
          <a:prstGeom prst="rect">
            <a:avLst/>
          </a:prstGeom>
          <a:ln>
            <a:solidFill>
              <a:schemeClr val="accent1"/>
            </a:solidFill>
          </a:ln>
        </p:spPr>
      </p:pic>
      <p:pic>
        <p:nvPicPr>
          <p:cNvPr id="7" name="Content Placeholder 4" descr="A group of graphs with numbers&#10;&#10;Description automatically generated with medium confidence">
            <a:extLst>
              <a:ext uri="{FF2B5EF4-FFF2-40B4-BE49-F238E27FC236}">
                <a16:creationId xmlns:a16="http://schemas.microsoft.com/office/drawing/2014/main" id="{EFC1DCC3-A378-B142-AD8C-574CBF657107}"/>
              </a:ext>
            </a:extLst>
          </p:cNvPr>
          <p:cNvPicPr>
            <a:picLocks noChangeAspect="1"/>
          </p:cNvPicPr>
          <p:nvPr/>
        </p:nvPicPr>
        <p:blipFill rotWithShape="1">
          <a:blip r:embed="rId3">
            <a:extLst>
              <a:ext uri="{28A0092B-C50C-407E-A947-70E740481C1C}">
                <a14:useLocalDpi xmlns:a14="http://schemas.microsoft.com/office/drawing/2010/main" val="0"/>
              </a:ext>
            </a:extLst>
          </a:blip>
          <a:srcRect l="52537" t="69637"/>
          <a:stretch/>
        </p:blipFill>
        <p:spPr>
          <a:xfrm>
            <a:off x="8326836" y="2680299"/>
            <a:ext cx="3713489" cy="2623654"/>
          </a:xfrm>
          <a:prstGeom prst="rect">
            <a:avLst/>
          </a:prstGeom>
          <a:ln>
            <a:solidFill>
              <a:schemeClr val="accent1"/>
            </a:solidFill>
          </a:ln>
        </p:spPr>
      </p:pic>
    </p:spTree>
    <p:extLst>
      <p:ext uri="{BB962C8B-B14F-4D97-AF65-F5344CB8AC3E}">
        <p14:creationId xmlns:p14="http://schemas.microsoft.com/office/powerpoint/2010/main" val="1279418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094E3-15BB-26D2-7868-78FF89ECF22B}"/>
              </a:ext>
            </a:extLst>
          </p:cNvPr>
          <p:cNvSpPr>
            <a:spLocks noGrp="1"/>
          </p:cNvSpPr>
          <p:nvPr>
            <p:ph type="title"/>
          </p:nvPr>
        </p:nvSpPr>
        <p:spPr/>
        <p:txBody>
          <a:bodyPr/>
          <a:lstStyle/>
          <a:p>
            <a:r>
              <a:rPr lang="en-US" dirty="0"/>
              <a:t>Worst Result</a:t>
            </a:r>
          </a:p>
        </p:txBody>
      </p:sp>
      <p:pic>
        <p:nvPicPr>
          <p:cNvPr id="7" name="Content Placeholder 6" descr="A group of graphs with different colored lines&#10;&#10;Description automatically generated">
            <a:extLst>
              <a:ext uri="{FF2B5EF4-FFF2-40B4-BE49-F238E27FC236}">
                <a16:creationId xmlns:a16="http://schemas.microsoft.com/office/drawing/2014/main" id="{110AF760-150A-FCD4-0AA3-040059D3C7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426" r="66247" b="60444"/>
          <a:stretch/>
        </p:blipFill>
        <p:spPr>
          <a:xfrm>
            <a:off x="287704" y="2085509"/>
            <a:ext cx="3562363" cy="3601598"/>
          </a:xfrm>
          <a:prstGeom prst="rect">
            <a:avLst/>
          </a:prstGeom>
          <a:ln>
            <a:solidFill>
              <a:schemeClr val="accent1"/>
            </a:solidFill>
          </a:ln>
        </p:spPr>
      </p:pic>
      <p:sp>
        <p:nvSpPr>
          <p:cNvPr id="4" name="Slide Number Placeholder 3">
            <a:extLst>
              <a:ext uri="{FF2B5EF4-FFF2-40B4-BE49-F238E27FC236}">
                <a16:creationId xmlns:a16="http://schemas.microsoft.com/office/drawing/2014/main" id="{1B329173-6EED-1494-C275-E60A0775C517}"/>
              </a:ext>
            </a:extLst>
          </p:cNvPr>
          <p:cNvSpPr>
            <a:spLocks noGrp="1"/>
          </p:cNvSpPr>
          <p:nvPr>
            <p:ph type="sldNum" sz="quarter" idx="12"/>
          </p:nvPr>
        </p:nvSpPr>
        <p:spPr/>
        <p:txBody>
          <a:bodyPr/>
          <a:lstStyle/>
          <a:p>
            <a:fld id="{ED37F4AC-6131-401B-9C0F-D6C4A4AE0949}" type="slidenum">
              <a:rPr lang="en-US" smtClean="0"/>
              <a:t>44</a:t>
            </a:fld>
            <a:endParaRPr lang="en-US"/>
          </a:p>
        </p:txBody>
      </p:sp>
      <p:graphicFrame>
        <p:nvGraphicFramePr>
          <p:cNvPr id="3" name="Diagram 2">
            <a:extLst>
              <a:ext uri="{FF2B5EF4-FFF2-40B4-BE49-F238E27FC236}">
                <a16:creationId xmlns:a16="http://schemas.microsoft.com/office/drawing/2014/main" id="{B980B947-6DCB-5CEB-66A3-CE777DBB6742}"/>
              </a:ext>
            </a:extLst>
          </p:cNvPr>
          <p:cNvGraphicFramePr/>
          <p:nvPr>
            <p:extLst>
              <p:ext uri="{D42A27DB-BD31-4B8C-83A1-F6EECF244321}">
                <p14:modId xmlns:p14="http://schemas.microsoft.com/office/powerpoint/2010/main" val="1881481124"/>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Content Placeholder 6" descr="A group of graphs with different colored lines&#10;&#10;Description automatically generated">
            <a:extLst>
              <a:ext uri="{FF2B5EF4-FFF2-40B4-BE49-F238E27FC236}">
                <a16:creationId xmlns:a16="http://schemas.microsoft.com/office/drawing/2014/main" id="{90D277BA-0304-4A03-AB77-704D247F04A6}"/>
              </a:ext>
            </a:extLst>
          </p:cNvPr>
          <p:cNvPicPr>
            <a:picLocks noChangeAspect="1"/>
          </p:cNvPicPr>
          <p:nvPr/>
        </p:nvPicPr>
        <p:blipFill rotWithShape="1">
          <a:blip r:embed="rId3">
            <a:extLst>
              <a:ext uri="{28A0092B-C50C-407E-A947-70E740481C1C}">
                <a14:useLocalDpi xmlns:a14="http://schemas.microsoft.com/office/drawing/2010/main" val="0"/>
              </a:ext>
            </a:extLst>
          </a:blip>
          <a:srcRect t="69753" r="50285"/>
          <a:stretch/>
        </p:blipFill>
        <p:spPr>
          <a:xfrm>
            <a:off x="4111204" y="2622192"/>
            <a:ext cx="3969591" cy="2647541"/>
          </a:xfrm>
          <a:prstGeom prst="rect">
            <a:avLst/>
          </a:prstGeom>
          <a:ln>
            <a:solidFill>
              <a:schemeClr val="accent1"/>
            </a:solidFill>
          </a:ln>
        </p:spPr>
      </p:pic>
      <p:pic>
        <p:nvPicPr>
          <p:cNvPr id="6" name="Content Placeholder 6" descr="A group of graphs with different colored lines&#10;&#10;Description automatically generated">
            <a:extLst>
              <a:ext uri="{FF2B5EF4-FFF2-40B4-BE49-F238E27FC236}">
                <a16:creationId xmlns:a16="http://schemas.microsoft.com/office/drawing/2014/main" id="{C10A8BD2-C5AB-2231-36B2-5DF50A6BDE57}"/>
              </a:ext>
            </a:extLst>
          </p:cNvPr>
          <p:cNvPicPr>
            <a:picLocks noChangeAspect="1"/>
          </p:cNvPicPr>
          <p:nvPr/>
        </p:nvPicPr>
        <p:blipFill rotWithShape="1">
          <a:blip r:embed="rId3">
            <a:extLst>
              <a:ext uri="{28A0092B-C50C-407E-A947-70E740481C1C}">
                <a14:useLocalDpi xmlns:a14="http://schemas.microsoft.com/office/drawing/2010/main" val="0"/>
              </a:ext>
            </a:extLst>
          </a:blip>
          <a:srcRect l="51892" t="69822"/>
          <a:stretch/>
        </p:blipFill>
        <p:spPr>
          <a:xfrm>
            <a:off x="8341934" y="2622192"/>
            <a:ext cx="3850065" cy="2647541"/>
          </a:xfrm>
          <a:prstGeom prst="rect">
            <a:avLst/>
          </a:prstGeom>
          <a:ln>
            <a:solidFill>
              <a:schemeClr val="accent1"/>
            </a:solidFill>
          </a:ln>
        </p:spPr>
      </p:pic>
    </p:spTree>
    <p:extLst>
      <p:ext uri="{BB962C8B-B14F-4D97-AF65-F5344CB8AC3E}">
        <p14:creationId xmlns:p14="http://schemas.microsoft.com/office/powerpoint/2010/main" val="3548893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E5A6-5C58-6352-9B84-8843A1BE9696}"/>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DD2B223F-95E5-0BBE-EC3B-97A82210B1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B8D65F-F929-184D-E514-CAF735561E7E}"/>
              </a:ext>
            </a:extLst>
          </p:cNvPr>
          <p:cNvSpPr>
            <a:spLocks noGrp="1"/>
          </p:cNvSpPr>
          <p:nvPr>
            <p:ph type="sldNum" sz="quarter" idx="12"/>
          </p:nvPr>
        </p:nvSpPr>
        <p:spPr/>
        <p:txBody>
          <a:bodyPr/>
          <a:lstStyle/>
          <a:p>
            <a:fld id="{ED37F4AC-6131-401B-9C0F-D6C4A4AE0949}" type="slidenum">
              <a:rPr lang="en-US" smtClean="0"/>
              <a:t>45</a:t>
            </a:fld>
            <a:endParaRPr lang="en-US"/>
          </a:p>
        </p:txBody>
      </p:sp>
    </p:spTree>
    <p:extLst>
      <p:ext uri="{BB962C8B-B14F-4D97-AF65-F5344CB8AC3E}">
        <p14:creationId xmlns:p14="http://schemas.microsoft.com/office/powerpoint/2010/main" val="6665438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D6A0-B975-E2F9-8724-2440CFCCFEB7}"/>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8F78BFCE-8BEC-910E-664B-F6130E0B2416}"/>
              </a:ext>
            </a:extLst>
          </p:cNvPr>
          <p:cNvSpPr>
            <a:spLocks noGrp="1"/>
          </p:cNvSpPr>
          <p:nvPr>
            <p:ph idx="1"/>
          </p:nvPr>
        </p:nvSpPr>
        <p:spPr/>
        <p:txBody>
          <a:bodyPr/>
          <a:lstStyle/>
          <a:p>
            <a:pPr>
              <a:buFont typeface="Wingdings" pitchFamily="2" charset="2"/>
              <a:buChar char="ü"/>
            </a:pPr>
            <a:r>
              <a:rPr lang="en-US" dirty="0"/>
              <a:t> Positives</a:t>
            </a:r>
          </a:p>
          <a:p>
            <a:pPr lvl="1">
              <a:buFont typeface="Wingdings" pitchFamily="2" charset="2"/>
              <a:buChar char="ü"/>
            </a:pPr>
            <a:r>
              <a:rPr lang="en-US" dirty="0"/>
              <a:t> Flapping force model works correctly, changes in the kinematics and shape effect the force as expected </a:t>
            </a:r>
          </a:p>
          <a:p>
            <a:pPr lvl="1">
              <a:buFont typeface="Wingdings" pitchFamily="2" charset="2"/>
              <a:buChar char="ü"/>
            </a:pPr>
            <a:r>
              <a:rPr lang="en-US" dirty="0"/>
              <a:t> For non-extreme initial conditions, the simulation gives a good ballpark of what happens in real life</a:t>
            </a:r>
          </a:p>
          <a:p>
            <a:pPr lvl="1">
              <a:buFont typeface="Wingdings" pitchFamily="2" charset="2"/>
              <a:buChar char="ü"/>
            </a:pPr>
            <a:r>
              <a:rPr lang="en-US" dirty="0"/>
              <a:t> The simulation is adaptable to different wing shapes and kinematics</a:t>
            </a:r>
          </a:p>
          <a:p>
            <a:pPr lvl="1">
              <a:buFont typeface="Wingdings" panose="05000000000000000000" pitchFamily="2" charset="2"/>
              <a:buChar char="Ø"/>
            </a:pPr>
            <a:endParaRPr lang="en-US" dirty="0"/>
          </a:p>
          <a:p>
            <a:pPr>
              <a:buFont typeface="System Font Regular"/>
              <a:buChar char="X"/>
            </a:pPr>
            <a:r>
              <a:rPr lang="en-US" dirty="0"/>
              <a:t> Limitations</a:t>
            </a:r>
          </a:p>
          <a:p>
            <a:pPr lvl="1">
              <a:buFont typeface="System Font Regular"/>
              <a:buChar char="X"/>
            </a:pPr>
            <a:r>
              <a:rPr lang="en-US" dirty="0"/>
              <a:t>Model requires rigid wings</a:t>
            </a:r>
          </a:p>
          <a:p>
            <a:pPr lvl="1">
              <a:buFont typeface="System Font Regular"/>
              <a:buChar char="X"/>
            </a:pPr>
            <a:r>
              <a:rPr lang="en-US" dirty="0"/>
              <a:t>Does not capture the body aerodynamics</a:t>
            </a:r>
          </a:p>
          <a:p>
            <a:pPr lvl="1">
              <a:buFont typeface="System Font Regular"/>
              <a:buChar char="X"/>
            </a:pPr>
            <a:r>
              <a:rPr lang="en-US" dirty="0"/>
              <a:t>Only models the effects of flapping from two distinct wings</a:t>
            </a:r>
          </a:p>
          <a:p>
            <a:pPr lvl="1">
              <a:buFont typeface="System Font Regular"/>
              <a:buChar char="X"/>
            </a:pPr>
            <a:r>
              <a:rPr lang="en-US" dirty="0"/>
              <a:t>Ignores the effect of the wind on the wing kinematics</a:t>
            </a:r>
          </a:p>
        </p:txBody>
      </p:sp>
      <p:sp>
        <p:nvSpPr>
          <p:cNvPr id="4" name="Slide Number Placeholder 3">
            <a:extLst>
              <a:ext uri="{FF2B5EF4-FFF2-40B4-BE49-F238E27FC236}">
                <a16:creationId xmlns:a16="http://schemas.microsoft.com/office/drawing/2014/main" id="{C7B3D452-FA47-EC74-D94B-C80F993E78B4}"/>
              </a:ext>
            </a:extLst>
          </p:cNvPr>
          <p:cNvSpPr>
            <a:spLocks noGrp="1"/>
          </p:cNvSpPr>
          <p:nvPr>
            <p:ph type="sldNum" sz="quarter" idx="12"/>
          </p:nvPr>
        </p:nvSpPr>
        <p:spPr/>
        <p:txBody>
          <a:bodyPr/>
          <a:lstStyle/>
          <a:p>
            <a:fld id="{ED37F4AC-6131-401B-9C0F-D6C4A4AE0949}" type="slidenum">
              <a:rPr lang="en-US" smtClean="0"/>
              <a:t>46</a:t>
            </a:fld>
            <a:endParaRPr lang="en-US"/>
          </a:p>
        </p:txBody>
      </p:sp>
      <p:graphicFrame>
        <p:nvGraphicFramePr>
          <p:cNvPr id="5" name="Diagram 4">
            <a:extLst>
              <a:ext uri="{FF2B5EF4-FFF2-40B4-BE49-F238E27FC236}">
                <a16:creationId xmlns:a16="http://schemas.microsoft.com/office/drawing/2014/main" id="{87F7E97E-E4F3-A238-D841-966272A7324B}"/>
              </a:ext>
            </a:extLst>
          </p:cNvPr>
          <p:cNvGraphicFramePr/>
          <p:nvPr>
            <p:extLst>
              <p:ext uri="{D42A27DB-BD31-4B8C-83A1-F6EECF244321}">
                <p14:modId xmlns:p14="http://schemas.microsoft.com/office/powerpoint/2010/main" val="240485321"/>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3364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3811D-30B4-A7BB-CD06-E64EA124DA5F}"/>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E09932E8-2B8F-F533-D426-7DF135958C16}"/>
              </a:ext>
            </a:extLst>
          </p:cNvPr>
          <p:cNvSpPr>
            <a:spLocks noGrp="1"/>
          </p:cNvSpPr>
          <p:nvPr>
            <p:ph idx="1"/>
          </p:nvPr>
        </p:nvSpPr>
        <p:spPr/>
        <p:txBody>
          <a:bodyPr/>
          <a:lstStyle/>
          <a:p>
            <a:pPr marL="457200" indent="-457200">
              <a:buFont typeface="+mj-lt"/>
              <a:buAutoNum type="arabicPeriod"/>
            </a:pPr>
            <a:r>
              <a:rPr lang="en-US" dirty="0"/>
              <a:t>Test stand with a force sensor to measure flapping forces</a:t>
            </a:r>
          </a:p>
          <a:p>
            <a:pPr marL="457200" indent="-457200">
              <a:buFont typeface="+mj-lt"/>
              <a:buAutoNum type="arabicPeriod"/>
            </a:pPr>
            <a:r>
              <a:rPr lang="en-US" dirty="0"/>
              <a:t>Create better aerodynamic functions that incorporate different body shapes</a:t>
            </a:r>
          </a:p>
          <a:p>
            <a:pPr marL="457200" indent="-457200">
              <a:buFont typeface="+mj-lt"/>
              <a:buAutoNum type="arabicPeriod"/>
            </a:pPr>
            <a:r>
              <a:rPr lang="en-US" dirty="0"/>
              <a:t>Test with a FWMAV that has its physical parameters better detailed</a:t>
            </a:r>
          </a:p>
          <a:p>
            <a:pPr marL="457200" indent="-457200">
              <a:buFont typeface="+mj-lt"/>
              <a:buAutoNum type="arabicPeriod"/>
            </a:pPr>
            <a:r>
              <a:rPr lang="en-US" dirty="0"/>
              <a:t>Implement a periodic trim condition search</a:t>
            </a:r>
          </a:p>
        </p:txBody>
      </p:sp>
      <p:sp>
        <p:nvSpPr>
          <p:cNvPr id="4" name="Slide Number Placeholder 3">
            <a:extLst>
              <a:ext uri="{FF2B5EF4-FFF2-40B4-BE49-F238E27FC236}">
                <a16:creationId xmlns:a16="http://schemas.microsoft.com/office/drawing/2014/main" id="{6A2E926A-19C3-5A0B-64FB-A9F17EC89F7A}"/>
              </a:ext>
            </a:extLst>
          </p:cNvPr>
          <p:cNvSpPr>
            <a:spLocks noGrp="1"/>
          </p:cNvSpPr>
          <p:nvPr>
            <p:ph type="sldNum" sz="quarter" idx="12"/>
          </p:nvPr>
        </p:nvSpPr>
        <p:spPr/>
        <p:txBody>
          <a:bodyPr/>
          <a:lstStyle/>
          <a:p>
            <a:fld id="{ED37F4AC-6131-401B-9C0F-D6C4A4AE0949}" type="slidenum">
              <a:rPr lang="en-US" smtClean="0"/>
              <a:t>47</a:t>
            </a:fld>
            <a:endParaRPr lang="en-US"/>
          </a:p>
        </p:txBody>
      </p:sp>
      <p:graphicFrame>
        <p:nvGraphicFramePr>
          <p:cNvPr id="5" name="Diagram 4">
            <a:extLst>
              <a:ext uri="{FF2B5EF4-FFF2-40B4-BE49-F238E27FC236}">
                <a16:creationId xmlns:a16="http://schemas.microsoft.com/office/drawing/2014/main" id="{50316548-9782-B321-3D49-770CEA51BF0B}"/>
              </a:ext>
            </a:extLst>
          </p:cNvPr>
          <p:cNvGraphicFramePr/>
          <p:nvPr>
            <p:extLst>
              <p:ext uri="{D42A27DB-BD31-4B8C-83A1-F6EECF244321}">
                <p14:modId xmlns:p14="http://schemas.microsoft.com/office/powerpoint/2010/main" val="1774538490"/>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092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25A3-E72E-4B39-976C-1ABCED2602B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A28FC3F-DA96-4834-3CA6-377A9C47AC09}"/>
              </a:ext>
            </a:extLst>
          </p:cNvPr>
          <p:cNvSpPr>
            <a:spLocks noGrp="1"/>
          </p:cNvSpPr>
          <p:nvPr>
            <p:ph idx="1"/>
          </p:nvPr>
        </p:nvSpPr>
        <p:spPr/>
        <p:txBody>
          <a:bodyPr/>
          <a:lstStyle/>
          <a:p>
            <a:pPr>
              <a:buFont typeface="Wingdings" panose="05000000000000000000" pitchFamily="2" charset="2"/>
              <a:buChar char="q"/>
            </a:pPr>
            <a:r>
              <a:rPr lang="en-US" dirty="0"/>
              <a:t>Adaptable to Different FWMAVs</a:t>
            </a:r>
          </a:p>
          <a:p>
            <a:pPr>
              <a:buFont typeface="Wingdings" panose="05000000000000000000" pitchFamily="2" charset="2"/>
              <a:buChar char="q"/>
            </a:pPr>
            <a:r>
              <a:rPr lang="en-US" dirty="0"/>
              <a:t>Open Source</a:t>
            </a:r>
          </a:p>
          <a:p>
            <a:pPr>
              <a:buFont typeface="Wingdings" panose="05000000000000000000" pitchFamily="2" charset="2"/>
              <a:buChar char="q"/>
            </a:pPr>
            <a:r>
              <a:rPr lang="en-US" dirty="0"/>
              <a:t>Modular</a:t>
            </a:r>
          </a:p>
          <a:p>
            <a:pPr>
              <a:buFont typeface="Wingdings" panose="05000000000000000000" pitchFamily="2" charset="2"/>
              <a:buChar char="q"/>
            </a:pPr>
            <a:r>
              <a:rPr lang="en-US" dirty="0"/>
              <a:t>Usable as Design Tool</a:t>
            </a:r>
          </a:p>
          <a:p>
            <a:pPr>
              <a:buFont typeface="Wingdings" panose="05000000000000000000" pitchFamily="2" charset="2"/>
              <a:buChar char="q"/>
            </a:pPr>
            <a:r>
              <a:rPr lang="en-US" dirty="0"/>
              <a:t>Verifiable with Real World Data</a:t>
            </a:r>
          </a:p>
          <a:p>
            <a:endParaRPr lang="en-US" dirty="0"/>
          </a:p>
        </p:txBody>
      </p:sp>
      <p:sp>
        <p:nvSpPr>
          <p:cNvPr id="4" name="Slide Number Placeholder 3">
            <a:extLst>
              <a:ext uri="{FF2B5EF4-FFF2-40B4-BE49-F238E27FC236}">
                <a16:creationId xmlns:a16="http://schemas.microsoft.com/office/drawing/2014/main" id="{77C75DF5-EDEB-ED4C-00AD-881FB8716E37}"/>
              </a:ext>
            </a:extLst>
          </p:cNvPr>
          <p:cNvSpPr>
            <a:spLocks noGrp="1"/>
          </p:cNvSpPr>
          <p:nvPr>
            <p:ph type="sldNum" sz="quarter" idx="12"/>
          </p:nvPr>
        </p:nvSpPr>
        <p:spPr/>
        <p:txBody>
          <a:bodyPr/>
          <a:lstStyle/>
          <a:p>
            <a:fld id="{ED37F4AC-6131-401B-9C0F-D6C4A4AE0949}" type="slidenum">
              <a:rPr lang="en-US" smtClean="0"/>
              <a:t>48</a:t>
            </a:fld>
            <a:endParaRPr lang="en-US"/>
          </a:p>
        </p:txBody>
      </p:sp>
      <p:graphicFrame>
        <p:nvGraphicFramePr>
          <p:cNvPr id="5" name="Diagram 4">
            <a:extLst>
              <a:ext uri="{FF2B5EF4-FFF2-40B4-BE49-F238E27FC236}">
                <a16:creationId xmlns:a16="http://schemas.microsoft.com/office/drawing/2014/main" id="{92E5116A-16B0-2441-C5C4-918ED4323817}"/>
              </a:ext>
            </a:extLst>
          </p:cNvPr>
          <p:cNvGraphicFramePr/>
          <p:nvPr>
            <p:extLst>
              <p:ext uri="{D42A27DB-BD31-4B8C-83A1-F6EECF244321}">
                <p14:modId xmlns:p14="http://schemas.microsoft.com/office/powerpoint/2010/main" val="3265758384"/>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3D639DCB-BF74-86D5-1256-1C3A0FE235B9}"/>
              </a:ext>
            </a:extLst>
          </p:cNvPr>
          <p:cNvSpPr txBox="1"/>
          <p:nvPr/>
        </p:nvSpPr>
        <p:spPr>
          <a:xfrm>
            <a:off x="1036320" y="1765710"/>
            <a:ext cx="325040" cy="369332"/>
          </a:xfrm>
          <a:prstGeom prst="rect">
            <a:avLst/>
          </a:prstGeom>
          <a:noFill/>
        </p:spPr>
        <p:txBody>
          <a:bodyPr wrap="square">
            <a:spAutoFit/>
          </a:bodyPr>
          <a:lstStyle/>
          <a:p>
            <a:r>
              <a:rPr lang="en-US" dirty="0"/>
              <a:t>✓</a:t>
            </a:r>
          </a:p>
        </p:txBody>
      </p:sp>
      <p:sp>
        <p:nvSpPr>
          <p:cNvPr id="8" name="TextBox 7">
            <a:extLst>
              <a:ext uri="{FF2B5EF4-FFF2-40B4-BE49-F238E27FC236}">
                <a16:creationId xmlns:a16="http://schemas.microsoft.com/office/drawing/2014/main" id="{83859D41-3D0F-A2A4-350E-ABD29E33A9C4}"/>
              </a:ext>
            </a:extLst>
          </p:cNvPr>
          <p:cNvSpPr txBox="1"/>
          <p:nvPr/>
        </p:nvSpPr>
        <p:spPr>
          <a:xfrm>
            <a:off x="1036320" y="2215066"/>
            <a:ext cx="325040" cy="369332"/>
          </a:xfrm>
          <a:prstGeom prst="rect">
            <a:avLst/>
          </a:prstGeom>
          <a:noFill/>
        </p:spPr>
        <p:txBody>
          <a:bodyPr wrap="square">
            <a:spAutoFit/>
          </a:bodyPr>
          <a:lstStyle/>
          <a:p>
            <a:r>
              <a:rPr lang="en-US" dirty="0"/>
              <a:t>✓</a:t>
            </a:r>
          </a:p>
        </p:txBody>
      </p:sp>
      <p:sp>
        <p:nvSpPr>
          <p:cNvPr id="9" name="TextBox 8">
            <a:extLst>
              <a:ext uri="{FF2B5EF4-FFF2-40B4-BE49-F238E27FC236}">
                <a16:creationId xmlns:a16="http://schemas.microsoft.com/office/drawing/2014/main" id="{4C9FC8CA-7B2D-668B-78C4-E4C70189E2E8}"/>
              </a:ext>
            </a:extLst>
          </p:cNvPr>
          <p:cNvSpPr txBox="1"/>
          <p:nvPr/>
        </p:nvSpPr>
        <p:spPr>
          <a:xfrm>
            <a:off x="1045840" y="2682024"/>
            <a:ext cx="325040" cy="369332"/>
          </a:xfrm>
          <a:prstGeom prst="rect">
            <a:avLst/>
          </a:prstGeom>
          <a:noFill/>
        </p:spPr>
        <p:txBody>
          <a:bodyPr wrap="square">
            <a:spAutoFit/>
          </a:bodyPr>
          <a:lstStyle/>
          <a:p>
            <a:r>
              <a:rPr lang="en-US" dirty="0"/>
              <a:t>✓</a:t>
            </a:r>
          </a:p>
        </p:txBody>
      </p:sp>
      <p:sp>
        <p:nvSpPr>
          <p:cNvPr id="10" name="TextBox 9">
            <a:extLst>
              <a:ext uri="{FF2B5EF4-FFF2-40B4-BE49-F238E27FC236}">
                <a16:creationId xmlns:a16="http://schemas.microsoft.com/office/drawing/2014/main" id="{47A56355-2FB5-8898-1F05-E78127C75B9F}"/>
              </a:ext>
            </a:extLst>
          </p:cNvPr>
          <p:cNvSpPr txBox="1"/>
          <p:nvPr/>
        </p:nvSpPr>
        <p:spPr>
          <a:xfrm>
            <a:off x="1041073" y="3134464"/>
            <a:ext cx="325040" cy="369332"/>
          </a:xfrm>
          <a:prstGeom prst="rect">
            <a:avLst/>
          </a:prstGeom>
          <a:noFill/>
        </p:spPr>
        <p:txBody>
          <a:bodyPr wrap="square">
            <a:spAutoFit/>
          </a:bodyPr>
          <a:lstStyle/>
          <a:p>
            <a:r>
              <a:rPr lang="en-US" dirty="0"/>
              <a:t>✓</a:t>
            </a:r>
          </a:p>
        </p:txBody>
      </p:sp>
      <p:sp>
        <p:nvSpPr>
          <p:cNvPr id="11" name="TextBox 10">
            <a:extLst>
              <a:ext uri="{FF2B5EF4-FFF2-40B4-BE49-F238E27FC236}">
                <a16:creationId xmlns:a16="http://schemas.microsoft.com/office/drawing/2014/main" id="{BD4AF9F8-2F1E-5F03-A51F-F6DF40414677}"/>
              </a:ext>
            </a:extLst>
          </p:cNvPr>
          <p:cNvSpPr txBox="1"/>
          <p:nvPr/>
        </p:nvSpPr>
        <p:spPr>
          <a:xfrm>
            <a:off x="1036081" y="3586906"/>
            <a:ext cx="325040"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1115235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78988-2193-D588-E90C-A68458EECCEC}"/>
              </a:ext>
            </a:extLst>
          </p:cNvPr>
          <p:cNvSpPr>
            <a:spLocks noGrp="1"/>
          </p:cNvSpPr>
          <p:nvPr>
            <p:ph type="title"/>
          </p:nvPr>
        </p:nvSpPr>
        <p:spPr/>
        <p:txBody>
          <a:bodyPr/>
          <a:lstStyle/>
          <a:p>
            <a:r>
              <a:rPr lang="en-US" dirty="0"/>
              <a:t>THANK YOU</a:t>
            </a:r>
          </a:p>
        </p:txBody>
      </p:sp>
      <p:sp>
        <p:nvSpPr>
          <p:cNvPr id="4" name="Slide Number Placeholder 3">
            <a:extLst>
              <a:ext uri="{FF2B5EF4-FFF2-40B4-BE49-F238E27FC236}">
                <a16:creationId xmlns:a16="http://schemas.microsoft.com/office/drawing/2014/main" id="{8A622CF3-C8AD-4095-8893-BE108F27EC5B}"/>
              </a:ext>
            </a:extLst>
          </p:cNvPr>
          <p:cNvSpPr>
            <a:spLocks noGrp="1"/>
          </p:cNvSpPr>
          <p:nvPr>
            <p:ph type="sldNum" sz="quarter" idx="12"/>
          </p:nvPr>
        </p:nvSpPr>
        <p:spPr/>
        <p:txBody>
          <a:bodyPr/>
          <a:lstStyle/>
          <a:p>
            <a:fld id="{ED37F4AC-6131-401B-9C0F-D6C4A4AE0949}" type="slidenum">
              <a:rPr lang="en-US" smtClean="0"/>
              <a:t>49</a:t>
            </a:fld>
            <a:endParaRPr lang="en-US"/>
          </a:p>
        </p:txBody>
      </p:sp>
    </p:spTree>
    <p:extLst>
      <p:ext uri="{BB962C8B-B14F-4D97-AF65-F5344CB8AC3E}">
        <p14:creationId xmlns:p14="http://schemas.microsoft.com/office/powerpoint/2010/main" val="1367255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229-77B9-F836-7935-A0F698A2615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CCAB896-AD65-6099-6227-AE0B14B0BC45}"/>
              </a:ext>
            </a:extLst>
          </p:cNvPr>
          <p:cNvSpPr>
            <a:spLocks noGrp="1"/>
          </p:cNvSpPr>
          <p:nvPr>
            <p:ph idx="1"/>
          </p:nvPr>
        </p:nvSpPr>
        <p:spPr/>
        <p:txBody>
          <a:bodyPr/>
          <a:lstStyle/>
          <a:p>
            <a:pPr marL="457200" indent="-457200">
              <a:buFont typeface="+mj-lt"/>
              <a:buAutoNum type="arabicPeriod"/>
            </a:pPr>
            <a:r>
              <a:rPr lang="en-US" dirty="0"/>
              <a:t>What are FWMAVs?</a:t>
            </a:r>
          </a:p>
          <a:p>
            <a:pPr marL="457200" indent="-457200">
              <a:buFont typeface="+mj-lt"/>
              <a:buAutoNum type="arabicPeriod"/>
            </a:pPr>
            <a:r>
              <a:rPr lang="en-US" dirty="0"/>
              <a:t>Why are we interested?</a:t>
            </a:r>
          </a:p>
          <a:p>
            <a:pPr marL="457200" indent="-457200">
              <a:buFont typeface="+mj-lt"/>
              <a:buAutoNum type="arabicPeriod"/>
            </a:pPr>
            <a:r>
              <a:rPr lang="en-US" b="1" dirty="0"/>
              <a:t>What’s out there?</a:t>
            </a:r>
          </a:p>
          <a:p>
            <a:pPr marL="749808" lvl="1" indent="-457200">
              <a:buFont typeface="+mj-lt"/>
              <a:buAutoNum type="arabicPeriod"/>
            </a:pPr>
            <a:r>
              <a:rPr lang="en-US" b="1" dirty="0"/>
              <a:t>Morphing Wing</a:t>
            </a:r>
          </a:p>
          <a:p>
            <a:pPr marL="749808" lvl="1" indent="-457200">
              <a:buFont typeface="+mj-lt"/>
              <a:buAutoNum type="arabicPeriod"/>
            </a:pPr>
            <a:r>
              <a:rPr lang="en-US" b="1" dirty="0"/>
              <a:t>Clap and Fling</a:t>
            </a:r>
          </a:p>
          <a:p>
            <a:pPr marL="749808" lvl="1" indent="-457200">
              <a:buFont typeface="+mj-lt"/>
              <a:buAutoNum type="arabicPeriod"/>
            </a:pPr>
            <a:r>
              <a:rPr lang="en-US" b="1" dirty="0"/>
              <a:t>Hovering</a:t>
            </a:r>
          </a:p>
          <a:p>
            <a:pPr marL="749808" lvl="1" indent="-457200">
              <a:buFont typeface="+mj-lt"/>
              <a:buAutoNum type="arabicPeriod"/>
            </a:pPr>
            <a:r>
              <a:rPr lang="en-US" b="1" dirty="0"/>
              <a:t>Flapping Drone</a:t>
            </a:r>
          </a:p>
          <a:p>
            <a:pPr marL="457200" indent="-457200">
              <a:buFont typeface="+mj-lt"/>
              <a:buAutoNum type="arabicPeriod"/>
            </a:pPr>
            <a:r>
              <a:rPr lang="en-US" dirty="0"/>
              <a:t>Challenges </a:t>
            </a:r>
          </a:p>
          <a:p>
            <a:pPr marL="457200" indent="-457200">
              <a:buFont typeface="+mj-lt"/>
              <a:buAutoNum type="arabicPeriod"/>
            </a:pPr>
            <a:r>
              <a:rPr lang="en-US" dirty="0"/>
              <a:t>CUBIRD</a:t>
            </a:r>
          </a:p>
          <a:p>
            <a:pPr marL="457200" indent="-457200">
              <a:buFont typeface="+mj-lt"/>
              <a:buAutoNum type="arabicPeriod"/>
            </a:pPr>
            <a:endParaRPr lang="en-US" dirty="0"/>
          </a:p>
          <a:p>
            <a:endParaRPr lang="en-US" dirty="0"/>
          </a:p>
        </p:txBody>
      </p:sp>
      <p:pic>
        <p:nvPicPr>
          <p:cNvPr id="4100" name="Picture 4" descr="Festo's latest biomimetic robots are a flying feathered bird and  ball-bottomed helper arm | TechCrunch">
            <a:extLst>
              <a:ext uri="{FF2B5EF4-FFF2-40B4-BE49-F238E27FC236}">
                <a16:creationId xmlns:a16="http://schemas.microsoft.com/office/drawing/2014/main" id="{F419A201-4432-22E7-36FB-B6703042F8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175"/>
          <a:stretch/>
        </p:blipFill>
        <p:spPr bwMode="auto">
          <a:xfrm>
            <a:off x="4795737" y="1869978"/>
            <a:ext cx="2600525" cy="1685189"/>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102" name="Picture 6" descr="DelFly">
            <a:extLst>
              <a:ext uri="{FF2B5EF4-FFF2-40B4-BE49-F238E27FC236}">
                <a16:creationId xmlns:a16="http://schemas.microsoft.com/office/drawing/2014/main" id="{ADBEA242-BF45-53F3-5AB7-6C737D8C00E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071" r="9467"/>
          <a:stretch/>
        </p:blipFill>
        <p:spPr bwMode="auto">
          <a:xfrm>
            <a:off x="7864670" y="1869978"/>
            <a:ext cx="2399988" cy="170305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106" name="Picture 10" descr="Flapping-Wing Micro Air Vehicle (FWMAV) | Design Projects">
            <a:extLst>
              <a:ext uri="{FF2B5EF4-FFF2-40B4-BE49-F238E27FC236}">
                <a16:creationId xmlns:a16="http://schemas.microsoft.com/office/drawing/2014/main" id="{36E72050-C43B-7B98-857C-9BEDD7A178BC}"/>
              </a:ext>
              <a:ext uri="{C183D7F6-B498-43B3-948B-1728B52AA6E4}">
                <adec:decorative xmlns:adec="http://schemas.microsoft.com/office/drawing/2017/decorative" val="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670" y="3947230"/>
            <a:ext cx="2715521" cy="203023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5" name="AutoShape 14" descr="Fig. 8">
            <a:extLst>
              <a:ext uri="{FF2B5EF4-FFF2-40B4-BE49-F238E27FC236}">
                <a16:creationId xmlns:a16="http://schemas.microsoft.com/office/drawing/2014/main" id="{CF6AD0A6-DE9E-14F5-EEDE-1BE2123334E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8245CAB-3A73-6404-07BE-6EAD14505414}"/>
              </a:ext>
            </a:extLst>
          </p:cNvPr>
          <p:cNvPicPr>
            <a:picLocks noChangeAspect="1"/>
          </p:cNvPicPr>
          <p:nvPr/>
        </p:nvPicPr>
        <p:blipFill rotWithShape="1">
          <a:blip r:embed="rId6"/>
          <a:srcRect l="63940"/>
          <a:stretch/>
        </p:blipFill>
        <p:spPr>
          <a:xfrm>
            <a:off x="5019872" y="3947230"/>
            <a:ext cx="2399988" cy="1986076"/>
          </a:xfrm>
          <a:prstGeom prst="rect">
            <a:avLst/>
          </a:prstGeom>
          <a:ln w="38100">
            <a:solidFill>
              <a:schemeClr val="accent1"/>
            </a:solidFill>
          </a:ln>
        </p:spPr>
      </p:pic>
      <p:sp>
        <p:nvSpPr>
          <p:cNvPr id="7" name="Slide Number Placeholder 6">
            <a:extLst>
              <a:ext uri="{FF2B5EF4-FFF2-40B4-BE49-F238E27FC236}">
                <a16:creationId xmlns:a16="http://schemas.microsoft.com/office/drawing/2014/main" id="{C2E7CD53-8D58-F550-3342-3121EEB399B9}"/>
              </a:ext>
            </a:extLst>
          </p:cNvPr>
          <p:cNvSpPr>
            <a:spLocks noGrp="1"/>
          </p:cNvSpPr>
          <p:nvPr>
            <p:ph type="sldNum" sz="quarter" idx="12"/>
          </p:nvPr>
        </p:nvSpPr>
        <p:spPr/>
        <p:txBody>
          <a:bodyPr/>
          <a:lstStyle/>
          <a:p>
            <a:fld id="{ED37F4AC-6131-401B-9C0F-D6C4A4AE0949}" type="slidenum">
              <a:rPr lang="en-US" smtClean="0"/>
              <a:t>5</a:t>
            </a:fld>
            <a:endParaRPr lang="en-US"/>
          </a:p>
        </p:txBody>
      </p:sp>
      <p:sp>
        <p:nvSpPr>
          <p:cNvPr id="8" name="TextBox 7">
            <a:extLst>
              <a:ext uri="{FF2B5EF4-FFF2-40B4-BE49-F238E27FC236}">
                <a16:creationId xmlns:a16="http://schemas.microsoft.com/office/drawing/2014/main" id="{7C91F1B4-5762-A469-134A-C707F7710269}"/>
              </a:ext>
            </a:extLst>
          </p:cNvPr>
          <p:cNvSpPr txBox="1"/>
          <p:nvPr/>
        </p:nvSpPr>
        <p:spPr>
          <a:xfrm>
            <a:off x="5293000" y="3509214"/>
            <a:ext cx="1666959" cy="369332"/>
          </a:xfrm>
          <a:prstGeom prst="rect">
            <a:avLst/>
          </a:prstGeom>
          <a:noFill/>
        </p:spPr>
        <p:txBody>
          <a:bodyPr wrap="square" rtlCol="0">
            <a:spAutoFit/>
          </a:bodyPr>
          <a:lstStyle/>
          <a:p>
            <a:pPr algn="ctr"/>
            <a:r>
              <a:rPr lang="en-US" dirty="0"/>
              <a:t>Festo</a:t>
            </a:r>
          </a:p>
        </p:txBody>
      </p:sp>
      <p:sp>
        <p:nvSpPr>
          <p:cNvPr id="4" name="TextBox 3">
            <a:extLst>
              <a:ext uri="{FF2B5EF4-FFF2-40B4-BE49-F238E27FC236}">
                <a16:creationId xmlns:a16="http://schemas.microsoft.com/office/drawing/2014/main" id="{237E8375-0045-E226-0A21-4BF93A203188}"/>
              </a:ext>
            </a:extLst>
          </p:cNvPr>
          <p:cNvSpPr txBox="1"/>
          <p:nvPr/>
        </p:nvSpPr>
        <p:spPr>
          <a:xfrm>
            <a:off x="8196833" y="3530504"/>
            <a:ext cx="1666959" cy="369332"/>
          </a:xfrm>
          <a:prstGeom prst="rect">
            <a:avLst/>
          </a:prstGeom>
          <a:noFill/>
        </p:spPr>
        <p:txBody>
          <a:bodyPr wrap="square" rtlCol="0">
            <a:spAutoFit/>
          </a:bodyPr>
          <a:lstStyle/>
          <a:p>
            <a:pPr algn="ctr"/>
            <a:r>
              <a:rPr lang="en-US" dirty="0" err="1"/>
              <a:t>Delfly</a:t>
            </a:r>
            <a:endParaRPr lang="en-US" dirty="0"/>
          </a:p>
        </p:txBody>
      </p:sp>
      <p:sp>
        <p:nvSpPr>
          <p:cNvPr id="9" name="TextBox 8">
            <a:extLst>
              <a:ext uri="{FF2B5EF4-FFF2-40B4-BE49-F238E27FC236}">
                <a16:creationId xmlns:a16="http://schemas.microsoft.com/office/drawing/2014/main" id="{8A437B9C-919B-60E1-570D-BC8FFE5A73D8}"/>
              </a:ext>
            </a:extLst>
          </p:cNvPr>
          <p:cNvSpPr txBox="1"/>
          <p:nvPr/>
        </p:nvSpPr>
        <p:spPr>
          <a:xfrm>
            <a:off x="8388950" y="5958717"/>
            <a:ext cx="1666959" cy="369332"/>
          </a:xfrm>
          <a:prstGeom prst="rect">
            <a:avLst/>
          </a:prstGeom>
          <a:noFill/>
        </p:spPr>
        <p:txBody>
          <a:bodyPr wrap="square" rtlCol="0">
            <a:spAutoFit/>
          </a:bodyPr>
          <a:lstStyle/>
          <a:p>
            <a:pPr algn="ctr"/>
            <a:r>
              <a:rPr lang="en-US" dirty="0"/>
              <a:t>UC Irvine</a:t>
            </a:r>
          </a:p>
        </p:txBody>
      </p:sp>
      <p:sp>
        <p:nvSpPr>
          <p:cNvPr id="10" name="TextBox 9">
            <a:extLst>
              <a:ext uri="{FF2B5EF4-FFF2-40B4-BE49-F238E27FC236}">
                <a16:creationId xmlns:a16="http://schemas.microsoft.com/office/drawing/2014/main" id="{202FD0E8-2AD1-664B-79B2-B18C365BEC9E}"/>
              </a:ext>
            </a:extLst>
          </p:cNvPr>
          <p:cNvSpPr txBox="1"/>
          <p:nvPr/>
        </p:nvSpPr>
        <p:spPr>
          <a:xfrm>
            <a:off x="5414920" y="5949308"/>
            <a:ext cx="1666959" cy="369332"/>
          </a:xfrm>
          <a:prstGeom prst="rect">
            <a:avLst/>
          </a:prstGeom>
          <a:noFill/>
        </p:spPr>
        <p:txBody>
          <a:bodyPr wrap="square" rtlCol="0">
            <a:spAutoFit/>
          </a:bodyPr>
          <a:lstStyle/>
          <a:p>
            <a:pPr algn="ctr"/>
            <a:r>
              <a:rPr lang="en-US" dirty="0"/>
              <a:t>AeroVironment</a:t>
            </a:r>
          </a:p>
        </p:txBody>
      </p:sp>
      <p:graphicFrame>
        <p:nvGraphicFramePr>
          <p:cNvPr id="11" name="Diagram 10">
            <a:extLst>
              <a:ext uri="{FF2B5EF4-FFF2-40B4-BE49-F238E27FC236}">
                <a16:creationId xmlns:a16="http://schemas.microsoft.com/office/drawing/2014/main" id="{279CC76E-7770-4B08-E382-CD6C02153B6F}"/>
              </a:ext>
            </a:extLst>
          </p:cNvPr>
          <p:cNvGraphicFramePr/>
          <p:nvPr>
            <p:extLst>
              <p:ext uri="{D42A27DB-BD31-4B8C-83A1-F6EECF244321}">
                <p14:modId xmlns:p14="http://schemas.microsoft.com/office/powerpoint/2010/main" val="2164026544"/>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23173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37215-F38D-611E-5F5E-1969F1AE6297}"/>
              </a:ext>
            </a:extLst>
          </p:cNvPr>
          <p:cNvSpPr>
            <a:spLocks noGrp="1"/>
          </p:cNvSpPr>
          <p:nvPr>
            <p:ph type="title"/>
          </p:nvPr>
        </p:nvSpPr>
        <p:spPr/>
        <p:txBody>
          <a:bodyPr/>
          <a:lstStyle/>
          <a:p>
            <a:r>
              <a:rPr lang="en-US" dirty="0"/>
              <a:t>Equations of Motion</a:t>
            </a:r>
          </a:p>
        </p:txBody>
      </p:sp>
      <p:pic>
        <p:nvPicPr>
          <p:cNvPr id="5" name="Content Placeholder 4">
            <a:extLst>
              <a:ext uri="{FF2B5EF4-FFF2-40B4-BE49-F238E27FC236}">
                <a16:creationId xmlns:a16="http://schemas.microsoft.com/office/drawing/2014/main" id="{DC41184B-B1FD-4837-E8FE-93E3B8A154CF}"/>
              </a:ext>
            </a:extLst>
          </p:cNvPr>
          <p:cNvPicPr>
            <a:picLocks noGrp="1" noChangeAspect="1"/>
          </p:cNvPicPr>
          <p:nvPr>
            <p:ph idx="1"/>
          </p:nvPr>
        </p:nvPicPr>
        <p:blipFill>
          <a:blip r:embed="rId3"/>
          <a:stretch>
            <a:fillRect/>
          </a:stretch>
        </p:blipFill>
        <p:spPr>
          <a:xfrm>
            <a:off x="399291" y="3072718"/>
            <a:ext cx="4137767" cy="2243688"/>
          </a:xfrm>
        </p:spPr>
      </p:pic>
      <p:sp>
        <p:nvSpPr>
          <p:cNvPr id="6" name="Rectangle 5">
            <a:extLst>
              <a:ext uri="{FF2B5EF4-FFF2-40B4-BE49-F238E27FC236}">
                <a16:creationId xmlns:a16="http://schemas.microsoft.com/office/drawing/2014/main" id="{398A37CE-0D91-28D7-E527-BB3E1232E049}"/>
              </a:ext>
            </a:extLst>
          </p:cNvPr>
          <p:cNvSpPr/>
          <p:nvPr/>
        </p:nvSpPr>
        <p:spPr>
          <a:xfrm rot="16521922">
            <a:off x="7138130" y="3788771"/>
            <a:ext cx="66400" cy="754063"/>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33111C7-23BF-8F85-4246-C2527BFC4CC8}"/>
              </a:ext>
            </a:extLst>
          </p:cNvPr>
          <p:cNvCxnSpPr>
            <a:cxnSpLocks/>
          </p:cNvCxnSpPr>
          <p:nvPr/>
        </p:nvCxnSpPr>
        <p:spPr>
          <a:xfrm flipV="1">
            <a:off x="6265048" y="2453786"/>
            <a:ext cx="0" cy="3405051"/>
          </a:xfrm>
          <a:prstGeom prst="straightConnector1">
            <a:avLst/>
          </a:prstGeom>
          <a:ln w="38100">
            <a:tailEnd type="triangle" w="lg" len="lg"/>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8492C65B-4AE6-05E3-7299-AD605BAF0421}"/>
              </a:ext>
            </a:extLst>
          </p:cNvPr>
          <p:cNvCxnSpPr>
            <a:cxnSpLocks/>
          </p:cNvCxnSpPr>
          <p:nvPr/>
        </p:nvCxnSpPr>
        <p:spPr>
          <a:xfrm>
            <a:off x="5225176" y="5050258"/>
            <a:ext cx="5486400" cy="0"/>
          </a:xfrm>
          <a:prstGeom prst="straightConnector1">
            <a:avLst/>
          </a:prstGeom>
          <a:ln w="38100">
            <a:headEnd w="med" len="med"/>
            <a:tailEnd type="triangle" w="lg" len="lg"/>
          </a:ln>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59C25B38-E0C0-C558-3841-12F8216C989E}"/>
              </a:ext>
            </a:extLst>
          </p:cNvPr>
          <p:cNvSpPr txBox="1"/>
          <p:nvPr/>
        </p:nvSpPr>
        <p:spPr>
          <a:xfrm>
            <a:off x="6283411" y="2269120"/>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y</a:t>
            </a:r>
          </a:p>
        </p:txBody>
      </p:sp>
      <p:sp>
        <p:nvSpPr>
          <p:cNvPr id="10" name="TextBox 9">
            <a:extLst>
              <a:ext uri="{FF2B5EF4-FFF2-40B4-BE49-F238E27FC236}">
                <a16:creationId xmlns:a16="http://schemas.microsoft.com/office/drawing/2014/main" id="{53D240B7-0900-91EF-A6FE-54C6A46D185C}"/>
              </a:ext>
            </a:extLst>
          </p:cNvPr>
          <p:cNvSpPr txBox="1"/>
          <p:nvPr/>
        </p:nvSpPr>
        <p:spPr>
          <a:xfrm>
            <a:off x="10553099" y="4638348"/>
            <a:ext cx="41275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x</a:t>
            </a:r>
          </a:p>
        </p:txBody>
      </p:sp>
      <p:sp>
        <p:nvSpPr>
          <p:cNvPr id="11" name="TextBox 10">
            <a:extLst>
              <a:ext uri="{FF2B5EF4-FFF2-40B4-BE49-F238E27FC236}">
                <a16:creationId xmlns:a16="http://schemas.microsoft.com/office/drawing/2014/main" id="{31A7EF13-18F4-07F9-615D-D6215D6F0F9D}"/>
              </a:ext>
            </a:extLst>
          </p:cNvPr>
          <p:cNvSpPr txBox="1"/>
          <p:nvPr/>
        </p:nvSpPr>
        <p:spPr>
          <a:xfrm>
            <a:off x="5842439" y="5027432"/>
            <a:ext cx="51386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a:t>
            </a:r>
          </a:p>
        </p:txBody>
      </p:sp>
      <p:grpSp>
        <p:nvGrpSpPr>
          <p:cNvPr id="12" name="Group 11">
            <a:extLst>
              <a:ext uri="{FF2B5EF4-FFF2-40B4-BE49-F238E27FC236}">
                <a16:creationId xmlns:a16="http://schemas.microsoft.com/office/drawing/2014/main" id="{8B51148A-A167-273B-D551-0A54CCB16507}"/>
              </a:ext>
            </a:extLst>
          </p:cNvPr>
          <p:cNvGrpSpPr/>
          <p:nvPr/>
        </p:nvGrpSpPr>
        <p:grpSpPr>
          <a:xfrm>
            <a:off x="7020277" y="2012974"/>
            <a:ext cx="4772432" cy="2333564"/>
            <a:chOff x="2394819" y="1043018"/>
            <a:chExt cx="2910624" cy="1797947"/>
          </a:xfrm>
        </p:grpSpPr>
        <p:grpSp>
          <p:nvGrpSpPr>
            <p:cNvPr id="13" name="Group 12">
              <a:extLst>
                <a:ext uri="{FF2B5EF4-FFF2-40B4-BE49-F238E27FC236}">
                  <a16:creationId xmlns:a16="http://schemas.microsoft.com/office/drawing/2014/main" id="{24D643FC-A983-4EFD-4024-2B4FAE2FAC64}"/>
                </a:ext>
              </a:extLst>
            </p:cNvPr>
            <p:cNvGrpSpPr/>
            <p:nvPr/>
          </p:nvGrpSpPr>
          <p:grpSpPr>
            <a:xfrm>
              <a:off x="2514605" y="1043018"/>
              <a:ext cx="2790838" cy="1461340"/>
              <a:chOff x="2821244" y="984236"/>
              <a:chExt cx="2260245" cy="1032952"/>
            </a:xfrm>
          </p:grpSpPr>
          <p:sp>
            <p:nvSpPr>
              <p:cNvPr id="24" name="Oval 23">
                <a:extLst>
                  <a:ext uri="{FF2B5EF4-FFF2-40B4-BE49-F238E27FC236}">
                    <a16:creationId xmlns:a16="http://schemas.microsoft.com/office/drawing/2014/main" id="{B738B0D3-8292-4690-29CA-A368E2FD99C4}"/>
                  </a:ext>
                </a:extLst>
              </p:cNvPr>
              <p:cNvSpPr/>
              <p:nvPr/>
            </p:nvSpPr>
            <p:spPr>
              <a:xfrm rot="20100000">
                <a:off x="2821244" y="1804212"/>
                <a:ext cx="1299409" cy="16887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F96597A8-5DC4-A6C1-8E4C-FCFB8CA02D5A}"/>
                  </a:ext>
                </a:extLst>
              </p:cNvPr>
              <p:cNvCxnSpPr>
                <a:cxnSpLocks/>
              </p:cNvCxnSpPr>
              <p:nvPr/>
            </p:nvCxnSpPr>
            <p:spPr>
              <a:xfrm>
                <a:off x="3465095" y="1882942"/>
                <a:ext cx="1167063" cy="0"/>
              </a:xfrm>
              <a:prstGeom prst="line">
                <a:avLst/>
              </a:prstGeom>
              <a:ln>
                <a:prstDash val="sysDash"/>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94FE9677-2553-2EA1-5546-DA19A62C8299}"/>
                  </a:ext>
                </a:extLst>
              </p:cNvPr>
              <p:cNvCxnSpPr>
                <a:cxnSpLocks/>
              </p:cNvCxnSpPr>
              <p:nvPr/>
            </p:nvCxnSpPr>
            <p:spPr>
              <a:xfrm rot="20100000">
                <a:off x="3379849" y="1619023"/>
                <a:ext cx="1167063" cy="0"/>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27" name="Arc 26">
                <a:extLst>
                  <a:ext uri="{FF2B5EF4-FFF2-40B4-BE49-F238E27FC236}">
                    <a16:creationId xmlns:a16="http://schemas.microsoft.com/office/drawing/2014/main" id="{7CB05777-68BE-B51B-CFE6-1F8EC8BAFE92}"/>
                  </a:ext>
                </a:extLst>
              </p:cNvPr>
              <p:cNvSpPr/>
              <p:nvPr/>
            </p:nvSpPr>
            <p:spPr>
              <a:xfrm rot="2664567">
                <a:off x="3662324" y="1611197"/>
                <a:ext cx="393814" cy="405991"/>
              </a:xfrm>
              <a:prstGeom prst="arc">
                <a:avLst>
                  <a:gd name="adj1" fmla="val 16200000"/>
                  <a:gd name="adj2" fmla="val 2033251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346B3AB7-7A0A-12F5-CB3D-8EF0C52BD824}"/>
                  </a:ext>
                </a:extLst>
              </p:cNvPr>
              <p:cNvSpPr txBox="1"/>
              <p:nvPr/>
            </p:nvSpPr>
            <p:spPr>
              <a:xfrm>
                <a:off x="4039908" y="1661814"/>
                <a:ext cx="216912" cy="276999"/>
              </a:xfrm>
              <a:prstGeom prst="rect">
                <a:avLst/>
              </a:prstGeom>
              <a:noFill/>
            </p:spPr>
            <p:txBody>
              <a:bodyPr wrap="square" rtlCol="0">
                <a:spAutoFit/>
              </a:bodyPr>
              <a:lstStyle/>
              <a:p>
                <a:r>
                  <a:rPr lang="el-GR" sz="1200" dirty="0">
                    <a:latin typeface="Calibri" panose="020F0502020204030204" pitchFamily="34" charset="0"/>
                    <a:ea typeface="Calibri" panose="020F0502020204030204" pitchFamily="34" charset="0"/>
                    <a:cs typeface="Calibri" panose="020F0502020204030204" pitchFamily="34" charset="0"/>
                  </a:rPr>
                  <a:t>Θ</a:t>
                </a:r>
                <a:endParaRPr lang="en-US" sz="1200" dirty="0"/>
              </a:p>
            </p:txBody>
          </p:sp>
          <p:cxnSp>
            <p:nvCxnSpPr>
              <p:cNvPr id="29" name="Straight Connector 28">
                <a:extLst>
                  <a:ext uri="{FF2B5EF4-FFF2-40B4-BE49-F238E27FC236}">
                    <a16:creationId xmlns:a16="http://schemas.microsoft.com/office/drawing/2014/main" id="{30BBF763-17EA-2D68-4C99-33B8E49163FF}"/>
                  </a:ext>
                </a:extLst>
              </p:cNvPr>
              <p:cNvCxnSpPr>
                <a:cxnSpLocks/>
              </p:cNvCxnSpPr>
              <p:nvPr/>
            </p:nvCxnSpPr>
            <p:spPr>
              <a:xfrm rot="20100000" flipH="1" flipV="1">
                <a:off x="3293067" y="1109180"/>
                <a:ext cx="0" cy="819598"/>
              </a:xfrm>
              <a:prstGeom prst="line">
                <a:avLst/>
              </a:prstGeom>
              <a:ln>
                <a:solidFill>
                  <a:srgbClr val="FF0000"/>
                </a:solidFill>
                <a:prstDash val="sysDash"/>
                <a:headEnd type="none"/>
                <a:tailEnd type="triangle"/>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39A6B44F-88C8-277A-D20A-ED7410627D6F}"/>
                  </a:ext>
                </a:extLst>
              </p:cNvPr>
              <p:cNvSpPr txBox="1"/>
              <p:nvPr/>
            </p:nvSpPr>
            <p:spPr>
              <a:xfrm>
                <a:off x="4148364" y="1240100"/>
                <a:ext cx="933125" cy="276999"/>
              </a:xfrm>
              <a:prstGeom prst="rect">
                <a:avLst/>
              </a:prstGeom>
              <a:noFill/>
            </p:spPr>
            <p:txBody>
              <a:bodyPr wrap="square" rtlCol="0">
                <a:spAutoFit/>
              </a:bodyPr>
              <a:lstStyle/>
              <a:p>
                <a:r>
                  <a:rPr lang="en-US" sz="1200" b="1" dirty="0">
                    <a:solidFill>
                      <a:srgbClr val="FF0000"/>
                    </a:solidFill>
                    <a:latin typeface="Times New Roman" panose="02020603050405020304" pitchFamily="18" charset="0"/>
                    <a:cs typeface="Times New Roman" panose="02020603050405020304" pitchFamily="18" charset="0"/>
                  </a:rPr>
                  <a:t>x</a:t>
                </a:r>
                <a:r>
                  <a:rPr lang="en-US" sz="1200" b="1" baseline="-25000" dirty="0">
                    <a:solidFill>
                      <a:srgbClr val="FF0000"/>
                    </a:solidFill>
                    <a:latin typeface="Times New Roman" panose="02020603050405020304" pitchFamily="18" charset="0"/>
                    <a:cs typeface="Times New Roman" panose="02020603050405020304" pitchFamily="18" charset="0"/>
                  </a:rPr>
                  <a:t>body</a:t>
                </a:r>
              </a:p>
            </p:txBody>
          </p:sp>
          <p:sp>
            <p:nvSpPr>
              <p:cNvPr id="31" name="TextBox 30">
                <a:extLst>
                  <a:ext uri="{FF2B5EF4-FFF2-40B4-BE49-F238E27FC236}">
                    <a16:creationId xmlns:a16="http://schemas.microsoft.com/office/drawing/2014/main" id="{14CE7B93-81E2-6D4F-C328-C9E20085C219}"/>
                  </a:ext>
                </a:extLst>
              </p:cNvPr>
              <p:cNvSpPr txBox="1"/>
              <p:nvPr/>
            </p:nvSpPr>
            <p:spPr>
              <a:xfrm>
                <a:off x="3115501" y="984236"/>
                <a:ext cx="933125" cy="261610"/>
              </a:xfrm>
              <a:prstGeom prst="rect">
                <a:avLst/>
              </a:prstGeom>
              <a:noFill/>
            </p:spPr>
            <p:txBody>
              <a:bodyPr wrap="square" rtlCol="0">
                <a:spAutoFit/>
              </a:bodyPr>
              <a:lstStyle/>
              <a:p>
                <a:r>
                  <a:rPr lang="en-US" sz="1100" b="1" dirty="0">
                    <a:solidFill>
                      <a:srgbClr val="FF0000"/>
                    </a:solidFill>
                    <a:latin typeface="Times New Roman" panose="02020603050405020304" pitchFamily="18" charset="0"/>
                    <a:cs typeface="Times New Roman" panose="02020603050405020304" pitchFamily="18" charset="0"/>
                  </a:rPr>
                  <a:t>y</a:t>
                </a:r>
                <a:r>
                  <a:rPr lang="en-US" sz="1100" b="1" baseline="-25000" dirty="0">
                    <a:solidFill>
                      <a:srgbClr val="FF0000"/>
                    </a:solidFill>
                    <a:latin typeface="Times New Roman" panose="02020603050405020304" pitchFamily="18" charset="0"/>
                    <a:cs typeface="Times New Roman" panose="02020603050405020304" pitchFamily="18" charset="0"/>
                  </a:rPr>
                  <a:t>body</a:t>
                </a:r>
              </a:p>
            </p:txBody>
          </p:sp>
        </p:grpSp>
        <p:cxnSp>
          <p:nvCxnSpPr>
            <p:cNvPr id="14" name="Straight Arrow Connector 13">
              <a:extLst>
                <a:ext uri="{FF2B5EF4-FFF2-40B4-BE49-F238E27FC236}">
                  <a16:creationId xmlns:a16="http://schemas.microsoft.com/office/drawing/2014/main" id="{8CBC20B1-4187-3536-2CCB-D99960DF492F}"/>
                </a:ext>
              </a:extLst>
            </p:cNvPr>
            <p:cNvCxnSpPr>
              <a:cxnSpLocks/>
            </p:cNvCxnSpPr>
            <p:nvPr/>
          </p:nvCxnSpPr>
          <p:spPr>
            <a:xfrm flipH="1" flipV="1">
              <a:off x="2500803" y="2413295"/>
              <a:ext cx="91815" cy="3065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43909D4D-F33C-8621-DCCD-6490C69AB5B1}"/>
                </a:ext>
              </a:extLst>
            </p:cNvPr>
            <p:cNvSpPr txBox="1"/>
            <p:nvPr/>
          </p:nvSpPr>
          <p:spPr>
            <a:xfrm>
              <a:off x="3304306" y="2544046"/>
              <a:ext cx="1152176" cy="261610"/>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Gravity</a:t>
              </a:r>
              <a:endParaRPr lang="en-US" sz="1100" b="1" baseline="-25000"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FD7D3F18-91B5-84D6-C95B-2AAB2659DA00}"/>
                </a:ext>
              </a:extLst>
            </p:cNvPr>
            <p:cNvSpPr txBox="1"/>
            <p:nvPr/>
          </p:nvSpPr>
          <p:spPr>
            <a:xfrm>
              <a:off x="2654758" y="2274979"/>
              <a:ext cx="347993" cy="201563"/>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Tail</a:t>
              </a:r>
              <a:r>
                <a:rPr lang="en-US" sz="1100" b="1" baseline="-25000" dirty="0">
                  <a:latin typeface="Times New Roman" panose="02020603050405020304" pitchFamily="18" charset="0"/>
                  <a:cs typeface="Times New Roman" panose="02020603050405020304" pitchFamily="18" charset="0"/>
                </a:rPr>
                <a:t>-x</a:t>
              </a:r>
            </a:p>
          </p:txBody>
        </p:sp>
        <p:cxnSp>
          <p:nvCxnSpPr>
            <p:cNvPr id="17" name="Straight Arrow Connector 16">
              <a:extLst>
                <a:ext uri="{FF2B5EF4-FFF2-40B4-BE49-F238E27FC236}">
                  <a16:creationId xmlns:a16="http://schemas.microsoft.com/office/drawing/2014/main" id="{F2F2667B-27F1-BF3F-EA0F-862EE48311EF}"/>
                </a:ext>
              </a:extLst>
            </p:cNvPr>
            <p:cNvCxnSpPr>
              <a:cxnSpLocks/>
            </p:cNvCxnSpPr>
            <p:nvPr/>
          </p:nvCxnSpPr>
          <p:spPr>
            <a:xfrm>
              <a:off x="3291134" y="2300378"/>
              <a:ext cx="0" cy="5405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B1D6846B-EAA9-1B24-5635-9767790624C2}"/>
                </a:ext>
              </a:extLst>
            </p:cNvPr>
            <p:cNvSpPr txBox="1"/>
            <p:nvPr/>
          </p:nvSpPr>
          <p:spPr>
            <a:xfrm>
              <a:off x="2394819" y="2179831"/>
              <a:ext cx="320502" cy="201563"/>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Tail</a:t>
              </a:r>
              <a:r>
                <a:rPr lang="en-US" sz="1100" b="1" baseline="-25000" dirty="0">
                  <a:latin typeface="Times New Roman" panose="02020603050405020304" pitchFamily="18" charset="0"/>
                  <a:cs typeface="Times New Roman" panose="02020603050405020304" pitchFamily="18" charset="0"/>
                </a:rPr>
                <a:t>-y</a:t>
              </a:r>
            </a:p>
          </p:txBody>
        </p:sp>
        <p:cxnSp>
          <p:nvCxnSpPr>
            <p:cNvPr id="19" name="Straight Arrow Connector 18">
              <a:extLst>
                <a:ext uri="{FF2B5EF4-FFF2-40B4-BE49-F238E27FC236}">
                  <a16:creationId xmlns:a16="http://schemas.microsoft.com/office/drawing/2014/main" id="{1E2018F0-C6CF-5B1B-5CBE-E69EB76074BD}"/>
                </a:ext>
              </a:extLst>
            </p:cNvPr>
            <p:cNvCxnSpPr>
              <a:cxnSpLocks/>
            </p:cNvCxnSpPr>
            <p:nvPr/>
          </p:nvCxnSpPr>
          <p:spPr>
            <a:xfrm rot="20100000" flipH="1" flipV="1">
              <a:off x="3363097" y="1685708"/>
              <a:ext cx="0" cy="5486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39690385-A809-30A3-CD8C-67FC1F3E23F7}"/>
                </a:ext>
              </a:extLst>
            </p:cNvPr>
            <p:cNvCxnSpPr>
              <a:cxnSpLocks/>
            </p:cNvCxnSpPr>
            <p:nvPr/>
          </p:nvCxnSpPr>
          <p:spPr>
            <a:xfrm flipV="1">
              <a:off x="3449432" y="2003442"/>
              <a:ext cx="367137" cy="2073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TextBox 20">
              <a:extLst>
                <a:ext uri="{FF2B5EF4-FFF2-40B4-BE49-F238E27FC236}">
                  <a16:creationId xmlns:a16="http://schemas.microsoft.com/office/drawing/2014/main" id="{CF464076-BF6D-3137-BB37-47F04168DF94}"/>
                </a:ext>
              </a:extLst>
            </p:cNvPr>
            <p:cNvSpPr txBox="1"/>
            <p:nvPr/>
          </p:nvSpPr>
          <p:spPr>
            <a:xfrm>
              <a:off x="3526524" y="1756205"/>
              <a:ext cx="1152176" cy="261610"/>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Wing</a:t>
              </a:r>
              <a:r>
                <a:rPr lang="en-US" sz="1100" b="1" baseline="-25000" dirty="0">
                  <a:latin typeface="Times New Roman" panose="02020603050405020304" pitchFamily="18" charset="0"/>
                  <a:cs typeface="Times New Roman" panose="02020603050405020304" pitchFamily="18" charset="0"/>
                </a:rPr>
                <a:t>-x</a:t>
              </a:r>
            </a:p>
          </p:txBody>
        </p:sp>
        <p:sp>
          <p:nvSpPr>
            <p:cNvPr id="22" name="TextBox 21">
              <a:extLst>
                <a:ext uri="{FF2B5EF4-FFF2-40B4-BE49-F238E27FC236}">
                  <a16:creationId xmlns:a16="http://schemas.microsoft.com/office/drawing/2014/main" id="{60F98EEB-2042-8215-869C-78A231F06B2A}"/>
                </a:ext>
              </a:extLst>
            </p:cNvPr>
            <p:cNvSpPr txBox="1"/>
            <p:nvPr/>
          </p:nvSpPr>
          <p:spPr>
            <a:xfrm>
              <a:off x="3229667" y="1555257"/>
              <a:ext cx="1152176" cy="261610"/>
            </a:xfrm>
            <a:prstGeom prst="rect">
              <a:avLst/>
            </a:prstGeom>
            <a:noFill/>
          </p:spPr>
          <p:txBody>
            <a:bodyPr wrap="square" rtlCol="0">
              <a:spAutoFit/>
            </a:bodyPr>
            <a:lstStyle/>
            <a:p>
              <a:r>
                <a:rPr lang="en-US" sz="1100" b="1" dirty="0" err="1">
                  <a:latin typeface="Times New Roman" panose="02020603050405020304" pitchFamily="18" charset="0"/>
                  <a:cs typeface="Times New Roman" panose="02020603050405020304" pitchFamily="18" charset="0"/>
                </a:rPr>
                <a:t>F</a:t>
              </a:r>
              <a:r>
                <a:rPr lang="en-US" sz="1100" b="1" baseline="-25000" dirty="0" err="1">
                  <a:latin typeface="Times New Roman" panose="02020603050405020304" pitchFamily="18" charset="0"/>
                  <a:cs typeface="Times New Roman" panose="02020603050405020304" pitchFamily="18" charset="0"/>
                </a:rPr>
                <a:t>Wing</a:t>
              </a:r>
              <a:r>
                <a:rPr lang="en-US" sz="1100" b="1" baseline="-25000" dirty="0">
                  <a:latin typeface="Times New Roman" panose="02020603050405020304" pitchFamily="18" charset="0"/>
                  <a:cs typeface="Times New Roman" panose="02020603050405020304" pitchFamily="18" charset="0"/>
                </a:rPr>
                <a:t>-y</a:t>
              </a:r>
            </a:p>
          </p:txBody>
        </p:sp>
        <p:cxnSp>
          <p:nvCxnSpPr>
            <p:cNvPr id="23" name="Straight Arrow Connector 22">
              <a:extLst>
                <a:ext uri="{FF2B5EF4-FFF2-40B4-BE49-F238E27FC236}">
                  <a16:creationId xmlns:a16="http://schemas.microsoft.com/office/drawing/2014/main" id="{6DCD95BE-621E-5AE8-B7B0-E617ABA5195E}"/>
                </a:ext>
              </a:extLst>
            </p:cNvPr>
            <p:cNvCxnSpPr>
              <a:cxnSpLocks/>
            </p:cNvCxnSpPr>
            <p:nvPr/>
          </p:nvCxnSpPr>
          <p:spPr>
            <a:xfrm flipV="1">
              <a:off x="2568422" y="2536837"/>
              <a:ext cx="339183" cy="2072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38" name="Oval 37">
            <a:extLst>
              <a:ext uri="{FF2B5EF4-FFF2-40B4-BE49-F238E27FC236}">
                <a16:creationId xmlns:a16="http://schemas.microsoft.com/office/drawing/2014/main" id="{013D8563-BF92-BE00-517D-EFEA564525C6}"/>
              </a:ext>
            </a:extLst>
          </p:cNvPr>
          <p:cNvSpPr/>
          <p:nvPr/>
        </p:nvSpPr>
        <p:spPr>
          <a:xfrm>
            <a:off x="8430866" y="3599574"/>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1702A9C-73CD-1694-FC0A-C64C397EA9AE}"/>
              </a:ext>
            </a:extLst>
          </p:cNvPr>
          <p:cNvSpPr/>
          <p:nvPr/>
        </p:nvSpPr>
        <p:spPr>
          <a:xfrm>
            <a:off x="7274397" y="4138900"/>
            <a:ext cx="100551" cy="11512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1CC6444F-92A5-EE20-BE6C-C43F698AB199}"/>
              </a:ext>
            </a:extLst>
          </p:cNvPr>
          <p:cNvCxnSpPr>
            <a:cxnSpLocks/>
          </p:cNvCxnSpPr>
          <p:nvPr/>
        </p:nvCxnSpPr>
        <p:spPr>
          <a:xfrm flipV="1">
            <a:off x="7341546" y="3652924"/>
            <a:ext cx="1129738" cy="559746"/>
          </a:xfrm>
          <a:prstGeom prst="line">
            <a:avLst/>
          </a:prstGeom>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BF68FAA7-E1EF-9CA2-3585-23469BC4AB2C}"/>
              </a:ext>
            </a:extLst>
          </p:cNvPr>
          <p:cNvSpPr txBox="1"/>
          <p:nvPr/>
        </p:nvSpPr>
        <p:spPr>
          <a:xfrm>
            <a:off x="7799460" y="3441374"/>
            <a:ext cx="882346" cy="276999"/>
          </a:xfrm>
          <a:prstGeom prst="rect">
            <a:avLst/>
          </a:prstGeom>
          <a:noFill/>
        </p:spPr>
        <p:txBody>
          <a:bodyPr wrap="square" rtlCol="0">
            <a:spAutoFit/>
          </a:bodyPr>
          <a:lstStyle/>
          <a:p>
            <a:r>
              <a:rPr lang="en-US" sz="1200" b="1" dirty="0" err="1">
                <a:solidFill>
                  <a:schemeClr val="tx2">
                    <a:lumMod val="90000"/>
                    <a:lumOff val="10000"/>
                  </a:schemeClr>
                </a:solidFill>
                <a:latin typeface="Times New Roman" panose="02020603050405020304" pitchFamily="18" charset="0"/>
                <a:cs typeface="Times New Roman" panose="02020603050405020304" pitchFamily="18" charset="0"/>
              </a:rPr>
              <a:t>r</a:t>
            </a:r>
            <a:r>
              <a:rPr lang="en-US" sz="1200" b="1" baseline="-25000" dirty="0" err="1">
                <a:solidFill>
                  <a:schemeClr val="tx2">
                    <a:lumMod val="90000"/>
                    <a:lumOff val="10000"/>
                  </a:schemeClr>
                </a:solidFill>
                <a:latin typeface="Times New Roman" panose="02020603050405020304" pitchFamily="18" charset="0"/>
                <a:cs typeface="Times New Roman" panose="02020603050405020304" pitchFamily="18" charset="0"/>
              </a:rPr>
              <a:t>tail</a:t>
            </a:r>
            <a:endParaRPr lang="en-US" sz="900" b="1" baseline="-25000"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6198DB59-C731-2C77-6375-4751F5D9EC23}"/>
              </a:ext>
            </a:extLst>
          </p:cNvPr>
          <p:cNvSpPr txBox="1"/>
          <p:nvPr/>
        </p:nvSpPr>
        <p:spPr>
          <a:xfrm>
            <a:off x="8329853" y="3194586"/>
            <a:ext cx="882346" cy="253916"/>
          </a:xfrm>
          <a:prstGeom prst="rect">
            <a:avLst/>
          </a:prstGeom>
          <a:noFill/>
        </p:spPr>
        <p:txBody>
          <a:bodyPr wrap="square" rtlCol="0">
            <a:spAutoFit/>
          </a:bodyPr>
          <a:lstStyle/>
          <a:p>
            <a:r>
              <a:rPr lang="en-US" sz="1050" b="1" dirty="0" err="1">
                <a:solidFill>
                  <a:schemeClr val="tx2">
                    <a:lumMod val="90000"/>
                    <a:lumOff val="10000"/>
                  </a:schemeClr>
                </a:solidFill>
                <a:latin typeface="Times New Roman" panose="02020603050405020304" pitchFamily="18" charset="0"/>
                <a:cs typeface="Times New Roman" panose="02020603050405020304" pitchFamily="18" charset="0"/>
              </a:rPr>
              <a:t>r</a:t>
            </a:r>
            <a:r>
              <a:rPr lang="en-US" sz="1050" b="1" baseline="-25000" dirty="0" err="1">
                <a:solidFill>
                  <a:schemeClr val="tx2">
                    <a:lumMod val="90000"/>
                    <a:lumOff val="10000"/>
                  </a:schemeClr>
                </a:solidFill>
                <a:latin typeface="Times New Roman" panose="02020603050405020304" pitchFamily="18" charset="0"/>
                <a:cs typeface="Times New Roman" panose="02020603050405020304" pitchFamily="18" charset="0"/>
              </a:rPr>
              <a:t>wing</a:t>
            </a:r>
            <a:endParaRPr lang="en-US" sz="1050" b="1" baseline="-25000" dirty="0">
              <a:solidFill>
                <a:schemeClr val="tx2">
                  <a:lumMod val="90000"/>
                  <a:lumOff val="10000"/>
                </a:schemeClr>
              </a:solidFill>
              <a:latin typeface="Times New Roman" panose="02020603050405020304" pitchFamily="18" charset="0"/>
              <a:cs typeface="Times New Roman" panose="02020603050405020304" pitchFamily="18" charset="0"/>
            </a:endParaRPr>
          </a:p>
        </p:txBody>
      </p:sp>
      <p:cxnSp>
        <p:nvCxnSpPr>
          <p:cNvPr id="43" name="Straight Connector 42">
            <a:extLst>
              <a:ext uri="{FF2B5EF4-FFF2-40B4-BE49-F238E27FC236}">
                <a16:creationId xmlns:a16="http://schemas.microsoft.com/office/drawing/2014/main" id="{F1F38808-5572-6999-7376-4D804D4C063C}"/>
              </a:ext>
            </a:extLst>
          </p:cNvPr>
          <p:cNvCxnSpPr>
            <a:cxnSpLocks/>
          </p:cNvCxnSpPr>
          <p:nvPr/>
        </p:nvCxnSpPr>
        <p:spPr>
          <a:xfrm flipV="1">
            <a:off x="8516692" y="3519817"/>
            <a:ext cx="232791" cy="116936"/>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36234B3-16E9-6F6E-1D47-529F6C053B76}"/>
                  </a:ext>
                </a:extLst>
              </p:cNvPr>
              <p:cNvSpPr txBox="1"/>
              <p:nvPr/>
            </p:nvSpPr>
            <p:spPr>
              <a:xfrm>
                <a:off x="1348841" y="1783025"/>
                <a:ext cx="1176669"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𝑚𝑎</m:t>
                      </m:r>
                      <m:r>
                        <a:rPr lang="en-US" b="0" i="1" smtClean="0">
                          <a:latin typeface="Cambria Math" panose="02040503050406030204" pitchFamily="18" charset="0"/>
                        </a:rPr>
                        <m:t>=</m:t>
                      </m:r>
                      <m:nary>
                        <m:naryPr>
                          <m:chr m:val="∑"/>
                          <m:subHide m:val="on"/>
                          <m:supHide m:val="on"/>
                          <m:ctrlPr>
                            <a:rPr lang="en-US" b="0" i="1" smtClean="0">
                              <a:latin typeface="Cambria Math" panose="02040503050406030204" pitchFamily="18" charset="0"/>
                            </a:rPr>
                          </m:ctrlPr>
                        </m:naryPr>
                        <m:sub/>
                        <m:sup/>
                        <m:e>
                          <m:r>
                            <a:rPr lang="en-US" b="0" i="1" smtClean="0">
                              <a:latin typeface="Cambria Math" panose="02040503050406030204" pitchFamily="18" charset="0"/>
                            </a:rPr>
                            <m:t>𝐹</m:t>
                          </m:r>
                        </m:e>
                      </m:nary>
                    </m:oMath>
                  </m:oMathPara>
                </a14:m>
                <a:endParaRPr lang="en-US" dirty="0"/>
              </a:p>
            </p:txBody>
          </p:sp>
        </mc:Choice>
        <mc:Fallback xmlns="">
          <p:sp>
            <p:nvSpPr>
              <p:cNvPr id="44" name="TextBox 43">
                <a:extLst>
                  <a:ext uri="{FF2B5EF4-FFF2-40B4-BE49-F238E27FC236}">
                    <a16:creationId xmlns:a16="http://schemas.microsoft.com/office/drawing/2014/main" id="{A36234B3-16E9-6F6E-1D47-529F6C053B76}"/>
                  </a:ext>
                </a:extLst>
              </p:cNvPr>
              <p:cNvSpPr txBox="1">
                <a:spLocks noRot="1" noChangeAspect="1" noMove="1" noResize="1" noEditPoints="1" noAdjustHandles="1" noChangeArrowheads="1" noChangeShapeType="1" noTextEdit="1"/>
              </p:cNvSpPr>
              <p:nvPr/>
            </p:nvSpPr>
            <p:spPr>
              <a:xfrm>
                <a:off x="1348841" y="1783025"/>
                <a:ext cx="1176669" cy="67076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1948504-5886-6DAE-6132-E5E65D9BF771}"/>
                  </a:ext>
                </a:extLst>
              </p:cNvPr>
              <p:cNvSpPr txBox="1"/>
              <p:nvPr/>
            </p:nvSpPr>
            <p:spPr>
              <a:xfrm>
                <a:off x="1420386" y="2367892"/>
                <a:ext cx="1143326"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r>
                            <a:rPr lang="en-US" b="0" i="1" smtClean="0">
                              <a:latin typeface="Cambria Math" panose="02040503050406030204" pitchFamily="18" charset="0"/>
                              <a:ea typeface="Cambria Math" panose="02040503050406030204" pitchFamily="18" charset="0"/>
                            </a:rPr>
                            <m:t>𝑀</m:t>
                          </m:r>
                        </m:e>
                      </m:nary>
                    </m:oMath>
                  </m:oMathPara>
                </a14:m>
                <a:endParaRPr lang="en-US" dirty="0"/>
              </a:p>
            </p:txBody>
          </p:sp>
        </mc:Choice>
        <mc:Fallback xmlns="">
          <p:sp>
            <p:nvSpPr>
              <p:cNvPr id="45" name="TextBox 44">
                <a:extLst>
                  <a:ext uri="{FF2B5EF4-FFF2-40B4-BE49-F238E27FC236}">
                    <a16:creationId xmlns:a16="http://schemas.microsoft.com/office/drawing/2014/main" id="{31948504-5886-6DAE-6132-E5E65D9BF771}"/>
                  </a:ext>
                </a:extLst>
              </p:cNvPr>
              <p:cNvSpPr txBox="1">
                <a:spLocks noRot="1" noChangeAspect="1" noMove="1" noResize="1" noEditPoints="1" noAdjustHandles="1" noChangeArrowheads="1" noChangeShapeType="1" noTextEdit="1"/>
              </p:cNvSpPr>
              <p:nvPr/>
            </p:nvSpPr>
            <p:spPr>
              <a:xfrm>
                <a:off x="1420386" y="2367892"/>
                <a:ext cx="1143326" cy="670761"/>
              </a:xfrm>
              <a:prstGeom prst="rect">
                <a:avLst/>
              </a:prstGeom>
              <a:blipFill>
                <a:blip r:embed="rId5"/>
                <a:stretch>
                  <a:fillRect/>
                </a:stretch>
              </a:blipFill>
            </p:spPr>
            <p:txBody>
              <a:bodyPr/>
              <a:lstStyle/>
              <a:p>
                <a:r>
                  <a:rPr lang="en-US">
                    <a:noFill/>
                  </a:rPr>
                  <a:t> </a:t>
                </a:r>
              </a:p>
            </p:txBody>
          </p:sp>
        </mc:Fallback>
      </mc:AlternateContent>
      <p:sp>
        <p:nvSpPr>
          <p:cNvPr id="46" name="Slide Number Placeholder 45">
            <a:extLst>
              <a:ext uri="{FF2B5EF4-FFF2-40B4-BE49-F238E27FC236}">
                <a16:creationId xmlns:a16="http://schemas.microsoft.com/office/drawing/2014/main" id="{C8BB5DBA-FA47-A2B2-604D-F618F5B44D67}"/>
              </a:ext>
            </a:extLst>
          </p:cNvPr>
          <p:cNvSpPr>
            <a:spLocks noGrp="1"/>
          </p:cNvSpPr>
          <p:nvPr>
            <p:ph type="sldNum" sz="quarter" idx="12"/>
          </p:nvPr>
        </p:nvSpPr>
        <p:spPr/>
        <p:txBody>
          <a:bodyPr/>
          <a:lstStyle/>
          <a:p>
            <a:fld id="{ED37F4AC-6131-401B-9C0F-D6C4A4AE0949}" type="slidenum">
              <a:rPr lang="en-US" smtClean="0"/>
              <a:t>50</a:t>
            </a:fld>
            <a:endParaRPr lang="en-US"/>
          </a:p>
        </p:txBody>
      </p:sp>
      <p:graphicFrame>
        <p:nvGraphicFramePr>
          <p:cNvPr id="3" name="Diagram 2">
            <a:extLst>
              <a:ext uri="{FF2B5EF4-FFF2-40B4-BE49-F238E27FC236}">
                <a16:creationId xmlns:a16="http://schemas.microsoft.com/office/drawing/2014/main" id="{07F41818-24FD-2BDB-D0AA-7A5E336935FC}"/>
              </a:ext>
            </a:extLst>
          </p:cNvPr>
          <p:cNvGraphicFramePr/>
          <p:nvPr>
            <p:extLst>
              <p:ext uri="{D42A27DB-BD31-4B8C-83A1-F6EECF244321}">
                <p14:modId xmlns:p14="http://schemas.microsoft.com/office/powerpoint/2010/main" val="2479763295"/>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96405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19122-EC41-AD3A-E975-4305031D8ED9}"/>
              </a:ext>
            </a:extLst>
          </p:cNvPr>
          <p:cNvSpPr>
            <a:spLocks noGrp="1"/>
          </p:cNvSpPr>
          <p:nvPr>
            <p:ph type="title"/>
          </p:nvPr>
        </p:nvSpPr>
        <p:spPr/>
        <p:txBody>
          <a:bodyPr/>
          <a:lstStyle/>
          <a:p>
            <a:r>
              <a:rPr lang="en-US" dirty="0"/>
              <a:t>Initial Flight Comparison</a:t>
            </a:r>
          </a:p>
        </p:txBody>
      </p:sp>
      <p:pic>
        <p:nvPicPr>
          <p:cNvPr id="7" name="Picture 6" descr="A group of graphs with different colored lines&#10;&#10;Description automatically generated">
            <a:extLst>
              <a:ext uri="{FF2B5EF4-FFF2-40B4-BE49-F238E27FC236}">
                <a16:creationId xmlns:a16="http://schemas.microsoft.com/office/drawing/2014/main" id="{3171ABEC-B8BF-B86B-D638-D14B57D9E6B0}"/>
              </a:ext>
            </a:extLst>
          </p:cNvPr>
          <p:cNvPicPr>
            <a:picLocks noChangeAspect="1"/>
          </p:cNvPicPr>
          <p:nvPr/>
        </p:nvPicPr>
        <p:blipFill rotWithShape="1">
          <a:blip r:embed="rId3">
            <a:extLst>
              <a:ext uri="{28A0092B-C50C-407E-A947-70E740481C1C}">
                <a14:useLocalDpi xmlns:a14="http://schemas.microsoft.com/office/drawing/2010/main" val="0"/>
              </a:ext>
            </a:extLst>
          </a:blip>
          <a:srcRect b="33416"/>
          <a:stretch/>
        </p:blipFill>
        <p:spPr>
          <a:xfrm>
            <a:off x="740145" y="1771518"/>
            <a:ext cx="6876109" cy="4532178"/>
          </a:xfrm>
          <a:prstGeom prst="rect">
            <a:avLst/>
          </a:prstGeom>
        </p:spPr>
      </p:pic>
      <p:pic>
        <p:nvPicPr>
          <p:cNvPr id="10" name="Picture 9" descr="A group of graphs with different colored lines&#10;&#10;Description automatically generated">
            <a:extLst>
              <a:ext uri="{FF2B5EF4-FFF2-40B4-BE49-F238E27FC236}">
                <a16:creationId xmlns:a16="http://schemas.microsoft.com/office/drawing/2014/main" id="{698DCA56-C8E6-17D5-CB09-E96F358CB7ED}"/>
              </a:ext>
            </a:extLst>
          </p:cNvPr>
          <p:cNvPicPr>
            <a:picLocks noChangeAspect="1"/>
          </p:cNvPicPr>
          <p:nvPr/>
        </p:nvPicPr>
        <p:blipFill rotWithShape="1">
          <a:blip r:embed="rId4">
            <a:extLst>
              <a:ext uri="{28A0092B-C50C-407E-A947-70E740481C1C}">
                <a14:useLocalDpi xmlns:a14="http://schemas.microsoft.com/office/drawing/2010/main" val="0"/>
              </a:ext>
            </a:extLst>
          </a:blip>
          <a:srcRect t="66486" r="50253"/>
          <a:stretch/>
        </p:blipFill>
        <p:spPr>
          <a:xfrm>
            <a:off x="8101775" y="1788522"/>
            <a:ext cx="3346865" cy="2232006"/>
          </a:xfrm>
          <a:prstGeom prst="rect">
            <a:avLst/>
          </a:prstGeom>
        </p:spPr>
      </p:pic>
      <p:pic>
        <p:nvPicPr>
          <p:cNvPr id="11" name="Picture 10" descr="A group of graphs with different colored lines&#10;&#10;Description automatically generated">
            <a:extLst>
              <a:ext uri="{FF2B5EF4-FFF2-40B4-BE49-F238E27FC236}">
                <a16:creationId xmlns:a16="http://schemas.microsoft.com/office/drawing/2014/main" id="{63CC48B1-26E9-75BA-9508-88BC0357BD14}"/>
              </a:ext>
            </a:extLst>
          </p:cNvPr>
          <p:cNvPicPr>
            <a:picLocks noChangeAspect="1"/>
          </p:cNvPicPr>
          <p:nvPr/>
        </p:nvPicPr>
        <p:blipFill rotWithShape="1">
          <a:blip r:embed="rId3">
            <a:extLst>
              <a:ext uri="{28A0092B-C50C-407E-A947-70E740481C1C}">
                <a14:useLocalDpi xmlns:a14="http://schemas.microsoft.com/office/drawing/2010/main" val="0"/>
              </a:ext>
            </a:extLst>
          </a:blip>
          <a:srcRect l="50809" t="66041" r="-556" b="445"/>
          <a:stretch/>
        </p:blipFill>
        <p:spPr>
          <a:xfrm>
            <a:off x="8101775" y="4086928"/>
            <a:ext cx="3346866" cy="2232007"/>
          </a:xfrm>
          <a:prstGeom prst="rect">
            <a:avLst/>
          </a:prstGeom>
        </p:spPr>
      </p:pic>
      <mc:AlternateContent xmlns:mc="http://schemas.openxmlformats.org/markup-compatibility/2006" xmlns:p14="http://schemas.microsoft.com/office/powerpoint/2010/main">
        <mc:Choice Requires="p14">
          <p:contentPart p14:bwMode="auto" r:id="rId5">
            <p14:nvContentPartPr>
              <p14:cNvPr id="15" name="Ink 14">
                <a:extLst>
                  <a:ext uri="{FF2B5EF4-FFF2-40B4-BE49-F238E27FC236}">
                    <a16:creationId xmlns:a16="http://schemas.microsoft.com/office/drawing/2014/main" id="{93912F4E-0E47-5FD9-198E-DA472CA1A8DC}"/>
                  </a:ext>
                </a:extLst>
              </p14:cNvPr>
              <p14:cNvContentPartPr/>
              <p14:nvPr/>
            </p14:nvContentPartPr>
            <p14:xfrm>
              <a:off x="8520165" y="3518573"/>
              <a:ext cx="360" cy="360"/>
            </p14:xfrm>
          </p:contentPart>
        </mc:Choice>
        <mc:Fallback xmlns="">
          <p:pic>
            <p:nvPicPr>
              <p:cNvPr id="15" name="Ink 14">
                <a:extLst>
                  <a:ext uri="{FF2B5EF4-FFF2-40B4-BE49-F238E27FC236}">
                    <a16:creationId xmlns:a16="http://schemas.microsoft.com/office/drawing/2014/main" id="{93912F4E-0E47-5FD9-198E-DA472CA1A8DC}"/>
                  </a:ext>
                </a:extLst>
              </p:cNvPr>
              <p:cNvPicPr/>
              <p:nvPr/>
            </p:nvPicPr>
            <p:blipFill>
              <a:blip r:embed="rId6"/>
              <a:stretch>
                <a:fillRect/>
              </a:stretch>
            </p:blipFill>
            <p:spPr>
              <a:xfrm>
                <a:off x="8457165" y="345557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062238CB-5108-0204-5257-BC698B7CFB4C}"/>
                  </a:ext>
                </a:extLst>
              </p14:cNvPr>
              <p14:cNvContentPartPr/>
              <p14:nvPr/>
            </p14:nvContentPartPr>
            <p14:xfrm>
              <a:off x="8643645" y="3304733"/>
              <a:ext cx="996120" cy="169920"/>
            </p14:xfrm>
          </p:contentPart>
        </mc:Choice>
        <mc:Fallback xmlns="">
          <p:pic>
            <p:nvPicPr>
              <p:cNvPr id="17" name="Ink 16">
                <a:extLst>
                  <a:ext uri="{FF2B5EF4-FFF2-40B4-BE49-F238E27FC236}">
                    <a16:creationId xmlns:a16="http://schemas.microsoft.com/office/drawing/2014/main" id="{062238CB-5108-0204-5257-BC698B7CFB4C}"/>
                  </a:ext>
                </a:extLst>
              </p:cNvPr>
              <p:cNvPicPr/>
              <p:nvPr/>
            </p:nvPicPr>
            <p:blipFill>
              <a:blip r:embed="rId8"/>
              <a:stretch>
                <a:fillRect/>
              </a:stretch>
            </p:blipFill>
            <p:spPr>
              <a:xfrm>
                <a:off x="8580645" y="3241733"/>
                <a:ext cx="11217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5333D0DF-F69F-4C4A-E93C-00B1CB1B35DA}"/>
                  </a:ext>
                </a:extLst>
              </p14:cNvPr>
              <p14:cNvContentPartPr/>
              <p14:nvPr/>
            </p14:nvContentPartPr>
            <p14:xfrm>
              <a:off x="8511885" y="2167133"/>
              <a:ext cx="2652840" cy="235440"/>
            </p14:xfrm>
          </p:contentPart>
        </mc:Choice>
        <mc:Fallback xmlns="">
          <p:pic>
            <p:nvPicPr>
              <p:cNvPr id="21" name="Ink 20">
                <a:extLst>
                  <a:ext uri="{FF2B5EF4-FFF2-40B4-BE49-F238E27FC236}">
                    <a16:creationId xmlns:a16="http://schemas.microsoft.com/office/drawing/2014/main" id="{5333D0DF-F69F-4C4A-E93C-00B1CB1B35DA}"/>
                  </a:ext>
                </a:extLst>
              </p:cNvPr>
              <p:cNvPicPr/>
              <p:nvPr/>
            </p:nvPicPr>
            <p:blipFill>
              <a:blip r:embed="rId10"/>
              <a:stretch>
                <a:fillRect/>
              </a:stretch>
            </p:blipFill>
            <p:spPr>
              <a:xfrm>
                <a:off x="8448885" y="2104037"/>
                <a:ext cx="2778480" cy="361272"/>
              </a:xfrm>
              <a:prstGeom prst="rect">
                <a:avLst/>
              </a:prstGeom>
            </p:spPr>
          </p:pic>
        </mc:Fallback>
      </mc:AlternateContent>
      <p:grpSp>
        <p:nvGrpSpPr>
          <p:cNvPr id="29" name="Group 28">
            <a:extLst>
              <a:ext uri="{FF2B5EF4-FFF2-40B4-BE49-F238E27FC236}">
                <a16:creationId xmlns:a16="http://schemas.microsoft.com/office/drawing/2014/main" id="{500620BC-16CE-2166-2E3D-AE087E4CCF27}"/>
              </a:ext>
            </a:extLst>
          </p:cNvPr>
          <p:cNvGrpSpPr/>
          <p:nvPr/>
        </p:nvGrpSpPr>
        <p:grpSpPr>
          <a:xfrm>
            <a:off x="11181645" y="2115293"/>
            <a:ext cx="12600" cy="6480"/>
            <a:chOff x="10767303" y="2115293"/>
            <a:chExt cx="12600" cy="6480"/>
          </a:xfrm>
        </p:grpSpPr>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ECC64C0B-A6CA-78FB-4FB3-8F5308FEAF76}"/>
                    </a:ext>
                  </a:extLst>
                </p14:cNvPr>
                <p14:cNvContentPartPr/>
                <p14:nvPr/>
              </p14:nvContentPartPr>
              <p14:xfrm>
                <a:off x="10773423" y="2115293"/>
                <a:ext cx="360" cy="360"/>
              </p14:xfrm>
            </p:contentPart>
          </mc:Choice>
          <mc:Fallback xmlns="">
            <p:pic>
              <p:nvPicPr>
                <p:cNvPr id="24" name="Ink 23">
                  <a:extLst>
                    <a:ext uri="{FF2B5EF4-FFF2-40B4-BE49-F238E27FC236}">
                      <a16:creationId xmlns:a16="http://schemas.microsoft.com/office/drawing/2014/main" id="{ECC64C0B-A6CA-78FB-4FB3-8F5308FEAF76}"/>
                    </a:ext>
                  </a:extLst>
                </p:cNvPr>
                <p:cNvPicPr/>
                <p:nvPr/>
              </p:nvPicPr>
              <p:blipFill>
                <a:blip r:embed="rId12"/>
                <a:stretch>
                  <a:fillRect/>
                </a:stretch>
              </p:blipFill>
              <p:spPr>
                <a:xfrm>
                  <a:off x="10710783" y="205265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5" name="Ink 24">
                  <a:extLst>
                    <a:ext uri="{FF2B5EF4-FFF2-40B4-BE49-F238E27FC236}">
                      <a16:creationId xmlns:a16="http://schemas.microsoft.com/office/drawing/2014/main" id="{6BFE5FAB-1F47-C7AF-DA33-564F14733649}"/>
                    </a:ext>
                  </a:extLst>
                </p14:cNvPr>
                <p14:cNvContentPartPr/>
                <p14:nvPr/>
              </p14:nvContentPartPr>
              <p14:xfrm>
                <a:off x="10767303" y="2121413"/>
                <a:ext cx="360" cy="360"/>
              </p14:xfrm>
            </p:contentPart>
          </mc:Choice>
          <mc:Fallback xmlns="">
            <p:pic>
              <p:nvPicPr>
                <p:cNvPr id="25" name="Ink 24">
                  <a:extLst>
                    <a:ext uri="{FF2B5EF4-FFF2-40B4-BE49-F238E27FC236}">
                      <a16:creationId xmlns:a16="http://schemas.microsoft.com/office/drawing/2014/main" id="{6BFE5FAB-1F47-C7AF-DA33-564F14733649}"/>
                    </a:ext>
                  </a:extLst>
                </p:cNvPr>
                <p:cNvPicPr/>
                <p:nvPr/>
              </p:nvPicPr>
              <p:blipFill>
                <a:blip r:embed="rId12"/>
                <a:stretch>
                  <a:fillRect/>
                </a:stretch>
              </p:blipFill>
              <p:spPr>
                <a:xfrm>
                  <a:off x="10704663" y="205841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Ink 25">
                  <a:extLst>
                    <a:ext uri="{FF2B5EF4-FFF2-40B4-BE49-F238E27FC236}">
                      <a16:creationId xmlns:a16="http://schemas.microsoft.com/office/drawing/2014/main" id="{90EB0B39-07CB-84D6-DE29-02F10B4E0BDE}"/>
                    </a:ext>
                  </a:extLst>
                </p14:cNvPr>
                <p14:cNvContentPartPr/>
                <p14:nvPr/>
              </p14:nvContentPartPr>
              <p14:xfrm>
                <a:off x="10770543" y="2121413"/>
                <a:ext cx="360" cy="360"/>
              </p14:xfrm>
            </p:contentPart>
          </mc:Choice>
          <mc:Fallback xmlns="">
            <p:pic>
              <p:nvPicPr>
                <p:cNvPr id="26" name="Ink 25">
                  <a:extLst>
                    <a:ext uri="{FF2B5EF4-FFF2-40B4-BE49-F238E27FC236}">
                      <a16:creationId xmlns:a16="http://schemas.microsoft.com/office/drawing/2014/main" id="{90EB0B39-07CB-84D6-DE29-02F10B4E0BDE}"/>
                    </a:ext>
                  </a:extLst>
                </p:cNvPr>
                <p:cNvPicPr/>
                <p:nvPr/>
              </p:nvPicPr>
              <p:blipFill>
                <a:blip r:embed="rId12"/>
                <a:stretch>
                  <a:fillRect/>
                </a:stretch>
              </p:blipFill>
              <p:spPr>
                <a:xfrm>
                  <a:off x="10707543" y="205841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7" name="Ink 26">
                  <a:extLst>
                    <a:ext uri="{FF2B5EF4-FFF2-40B4-BE49-F238E27FC236}">
                      <a16:creationId xmlns:a16="http://schemas.microsoft.com/office/drawing/2014/main" id="{5163E81A-EA70-A71E-1BDD-69FB22D95A24}"/>
                    </a:ext>
                  </a:extLst>
                </p14:cNvPr>
                <p14:cNvContentPartPr/>
                <p14:nvPr/>
              </p14:nvContentPartPr>
              <p14:xfrm>
                <a:off x="10773423" y="2121413"/>
                <a:ext cx="360" cy="360"/>
              </p14:xfrm>
            </p:contentPart>
          </mc:Choice>
          <mc:Fallback xmlns="">
            <p:pic>
              <p:nvPicPr>
                <p:cNvPr id="27" name="Ink 26">
                  <a:extLst>
                    <a:ext uri="{FF2B5EF4-FFF2-40B4-BE49-F238E27FC236}">
                      <a16:creationId xmlns:a16="http://schemas.microsoft.com/office/drawing/2014/main" id="{5163E81A-EA70-A71E-1BDD-69FB22D95A24}"/>
                    </a:ext>
                  </a:extLst>
                </p:cNvPr>
                <p:cNvPicPr/>
                <p:nvPr/>
              </p:nvPicPr>
              <p:blipFill>
                <a:blip r:embed="rId12"/>
                <a:stretch>
                  <a:fillRect/>
                </a:stretch>
              </p:blipFill>
              <p:spPr>
                <a:xfrm>
                  <a:off x="10710783" y="205841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8" name="Ink 27">
                  <a:extLst>
                    <a:ext uri="{FF2B5EF4-FFF2-40B4-BE49-F238E27FC236}">
                      <a16:creationId xmlns:a16="http://schemas.microsoft.com/office/drawing/2014/main" id="{4D3032A0-636A-ECB3-C61A-429C48599238}"/>
                    </a:ext>
                  </a:extLst>
                </p14:cNvPr>
                <p14:cNvContentPartPr/>
                <p14:nvPr/>
              </p14:nvContentPartPr>
              <p14:xfrm>
                <a:off x="10779543" y="2118173"/>
                <a:ext cx="360" cy="360"/>
              </p14:xfrm>
            </p:contentPart>
          </mc:Choice>
          <mc:Fallback xmlns="">
            <p:pic>
              <p:nvPicPr>
                <p:cNvPr id="28" name="Ink 27">
                  <a:extLst>
                    <a:ext uri="{FF2B5EF4-FFF2-40B4-BE49-F238E27FC236}">
                      <a16:creationId xmlns:a16="http://schemas.microsoft.com/office/drawing/2014/main" id="{4D3032A0-636A-ECB3-C61A-429C48599238}"/>
                    </a:ext>
                  </a:extLst>
                </p:cNvPr>
                <p:cNvPicPr/>
                <p:nvPr/>
              </p:nvPicPr>
              <p:blipFill>
                <a:blip r:embed="rId12"/>
                <a:stretch>
                  <a:fillRect/>
                </a:stretch>
              </p:blipFill>
              <p:spPr>
                <a:xfrm>
                  <a:off x="10716543" y="2055533"/>
                  <a:ext cx="126000" cy="126000"/>
                </a:xfrm>
                <a:prstGeom prst="rect">
                  <a:avLst/>
                </a:prstGeom>
              </p:spPr>
            </p:pic>
          </mc:Fallback>
        </mc:AlternateContent>
      </p:grpSp>
      <p:grpSp>
        <p:nvGrpSpPr>
          <p:cNvPr id="31" name="Group 30">
            <a:extLst>
              <a:ext uri="{FF2B5EF4-FFF2-40B4-BE49-F238E27FC236}">
                <a16:creationId xmlns:a16="http://schemas.microsoft.com/office/drawing/2014/main" id="{B1F2FA65-F78F-D8A3-8736-E9924EA6F8FE}"/>
              </a:ext>
            </a:extLst>
          </p:cNvPr>
          <p:cNvGrpSpPr/>
          <p:nvPr/>
        </p:nvGrpSpPr>
        <p:grpSpPr>
          <a:xfrm>
            <a:off x="9431325" y="3138413"/>
            <a:ext cx="1441440" cy="160200"/>
            <a:chOff x="9016983" y="3138413"/>
            <a:chExt cx="1441440" cy="160200"/>
          </a:xfrm>
        </p:grpSpPr>
        <mc:AlternateContent xmlns:mc="http://schemas.openxmlformats.org/markup-compatibility/2006" xmlns:p14="http://schemas.microsoft.com/office/powerpoint/2010/main">
          <mc:Choice Requires="p14">
            <p:contentPart p14:bwMode="auto" r:id="rId17">
              <p14:nvContentPartPr>
                <p14:cNvPr id="18" name="Ink 17">
                  <a:extLst>
                    <a:ext uri="{FF2B5EF4-FFF2-40B4-BE49-F238E27FC236}">
                      <a16:creationId xmlns:a16="http://schemas.microsoft.com/office/drawing/2014/main" id="{AFFD3D8E-BF7C-3F5E-777B-B0D82D91CA62}"/>
                    </a:ext>
                  </a:extLst>
                </p14:cNvPr>
                <p14:cNvContentPartPr/>
                <p14:nvPr/>
              </p14:nvContentPartPr>
              <p14:xfrm>
                <a:off x="9016983" y="3151733"/>
                <a:ext cx="960120" cy="146880"/>
              </p14:xfrm>
            </p:contentPart>
          </mc:Choice>
          <mc:Fallback xmlns="">
            <p:pic>
              <p:nvPicPr>
                <p:cNvPr id="18" name="Ink 17">
                  <a:extLst>
                    <a:ext uri="{FF2B5EF4-FFF2-40B4-BE49-F238E27FC236}">
                      <a16:creationId xmlns:a16="http://schemas.microsoft.com/office/drawing/2014/main" id="{AFFD3D8E-BF7C-3F5E-777B-B0D82D91CA62}"/>
                    </a:ext>
                  </a:extLst>
                </p:cNvPr>
                <p:cNvPicPr/>
                <p:nvPr/>
              </p:nvPicPr>
              <p:blipFill>
                <a:blip r:embed="rId18"/>
                <a:stretch>
                  <a:fillRect/>
                </a:stretch>
              </p:blipFill>
              <p:spPr>
                <a:xfrm>
                  <a:off x="8954343" y="3088733"/>
                  <a:ext cx="10857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Ink 18">
                  <a:extLst>
                    <a:ext uri="{FF2B5EF4-FFF2-40B4-BE49-F238E27FC236}">
                      <a16:creationId xmlns:a16="http://schemas.microsoft.com/office/drawing/2014/main" id="{B81210A3-AC8C-E5DE-E57F-064CEAAAE344}"/>
                    </a:ext>
                  </a:extLst>
                </p14:cNvPr>
                <p14:cNvContentPartPr/>
                <p14:nvPr/>
              </p14:nvContentPartPr>
              <p14:xfrm>
                <a:off x="9496863" y="3138413"/>
                <a:ext cx="360" cy="360"/>
              </p14:xfrm>
            </p:contentPart>
          </mc:Choice>
          <mc:Fallback xmlns="">
            <p:pic>
              <p:nvPicPr>
                <p:cNvPr id="19" name="Ink 18">
                  <a:extLst>
                    <a:ext uri="{FF2B5EF4-FFF2-40B4-BE49-F238E27FC236}">
                      <a16:creationId xmlns:a16="http://schemas.microsoft.com/office/drawing/2014/main" id="{B81210A3-AC8C-E5DE-E57F-064CEAAAE344}"/>
                    </a:ext>
                  </a:extLst>
                </p:cNvPr>
                <p:cNvPicPr/>
                <p:nvPr/>
              </p:nvPicPr>
              <p:blipFill>
                <a:blip r:embed="rId12"/>
                <a:stretch>
                  <a:fillRect/>
                </a:stretch>
              </p:blipFill>
              <p:spPr>
                <a:xfrm>
                  <a:off x="9434223" y="3075413"/>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0" name="Ink 29">
                  <a:extLst>
                    <a:ext uri="{FF2B5EF4-FFF2-40B4-BE49-F238E27FC236}">
                      <a16:creationId xmlns:a16="http://schemas.microsoft.com/office/drawing/2014/main" id="{D4900741-315E-94AF-8F0E-E2E0587705C2}"/>
                    </a:ext>
                  </a:extLst>
                </p14:cNvPr>
                <p14:cNvContentPartPr/>
                <p14:nvPr/>
              </p14:nvContentPartPr>
              <p14:xfrm>
                <a:off x="10067463" y="3145613"/>
                <a:ext cx="390960" cy="38520"/>
              </p14:xfrm>
            </p:contentPart>
          </mc:Choice>
          <mc:Fallback xmlns="">
            <p:pic>
              <p:nvPicPr>
                <p:cNvPr id="30" name="Ink 29">
                  <a:extLst>
                    <a:ext uri="{FF2B5EF4-FFF2-40B4-BE49-F238E27FC236}">
                      <a16:creationId xmlns:a16="http://schemas.microsoft.com/office/drawing/2014/main" id="{D4900741-315E-94AF-8F0E-E2E0587705C2}"/>
                    </a:ext>
                  </a:extLst>
                </p:cNvPr>
                <p:cNvPicPr/>
                <p:nvPr/>
              </p:nvPicPr>
              <p:blipFill>
                <a:blip r:embed="rId21"/>
                <a:stretch>
                  <a:fillRect/>
                </a:stretch>
              </p:blipFill>
              <p:spPr>
                <a:xfrm>
                  <a:off x="10004463" y="3082613"/>
                  <a:ext cx="51660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46BE6A76-D15D-FBB6-7479-A878137C2832}"/>
                  </a:ext>
                </a:extLst>
              </p14:cNvPr>
              <p14:cNvContentPartPr/>
              <p14:nvPr/>
            </p14:nvContentPartPr>
            <p14:xfrm>
              <a:off x="10774485" y="3237773"/>
              <a:ext cx="398880" cy="24840"/>
            </p14:xfrm>
          </p:contentPart>
        </mc:Choice>
        <mc:Fallback xmlns="">
          <p:pic>
            <p:nvPicPr>
              <p:cNvPr id="33" name="Ink 32">
                <a:extLst>
                  <a:ext uri="{FF2B5EF4-FFF2-40B4-BE49-F238E27FC236}">
                    <a16:creationId xmlns:a16="http://schemas.microsoft.com/office/drawing/2014/main" id="{46BE6A76-D15D-FBB6-7479-A878137C2832}"/>
                  </a:ext>
                </a:extLst>
              </p:cNvPr>
              <p:cNvPicPr/>
              <p:nvPr/>
            </p:nvPicPr>
            <p:blipFill>
              <a:blip r:embed="rId23"/>
              <a:stretch>
                <a:fillRect/>
              </a:stretch>
            </p:blipFill>
            <p:spPr>
              <a:xfrm>
                <a:off x="10711485" y="3174773"/>
                <a:ext cx="524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Ink 33">
                <a:extLst>
                  <a:ext uri="{FF2B5EF4-FFF2-40B4-BE49-F238E27FC236}">
                    <a16:creationId xmlns:a16="http://schemas.microsoft.com/office/drawing/2014/main" id="{450B7A79-1CBC-BE1E-E5F2-5D1DB050E987}"/>
                  </a:ext>
                </a:extLst>
              </p14:cNvPr>
              <p14:cNvContentPartPr/>
              <p14:nvPr/>
            </p14:nvContentPartPr>
            <p14:xfrm>
              <a:off x="11218365" y="3292133"/>
              <a:ext cx="48600" cy="15840"/>
            </p14:xfrm>
          </p:contentPart>
        </mc:Choice>
        <mc:Fallback xmlns="">
          <p:pic>
            <p:nvPicPr>
              <p:cNvPr id="34" name="Ink 33">
                <a:extLst>
                  <a:ext uri="{FF2B5EF4-FFF2-40B4-BE49-F238E27FC236}">
                    <a16:creationId xmlns:a16="http://schemas.microsoft.com/office/drawing/2014/main" id="{450B7A79-1CBC-BE1E-E5F2-5D1DB050E987}"/>
                  </a:ext>
                </a:extLst>
              </p:cNvPr>
              <p:cNvPicPr/>
              <p:nvPr/>
            </p:nvPicPr>
            <p:blipFill>
              <a:blip r:embed="rId25"/>
              <a:stretch>
                <a:fillRect/>
              </a:stretch>
            </p:blipFill>
            <p:spPr>
              <a:xfrm>
                <a:off x="11209431" y="3283133"/>
                <a:ext cx="6611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Ink 34">
                <a:extLst>
                  <a:ext uri="{FF2B5EF4-FFF2-40B4-BE49-F238E27FC236}">
                    <a16:creationId xmlns:a16="http://schemas.microsoft.com/office/drawing/2014/main" id="{E385CD0A-C0AA-E4CB-25CF-D2754C21418A}"/>
                  </a:ext>
                </a:extLst>
              </p14:cNvPr>
              <p14:cNvContentPartPr/>
              <p14:nvPr/>
            </p14:nvContentPartPr>
            <p14:xfrm>
              <a:off x="11275245" y="3301493"/>
              <a:ext cx="360" cy="360"/>
            </p14:xfrm>
          </p:contentPart>
        </mc:Choice>
        <mc:Fallback xmlns="">
          <p:pic>
            <p:nvPicPr>
              <p:cNvPr id="35" name="Ink 34">
                <a:extLst>
                  <a:ext uri="{FF2B5EF4-FFF2-40B4-BE49-F238E27FC236}">
                    <a16:creationId xmlns:a16="http://schemas.microsoft.com/office/drawing/2014/main" id="{E385CD0A-C0AA-E4CB-25CF-D2754C21418A}"/>
                  </a:ext>
                </a:extLst>
              </p:cNvPr>
              <p:cNvPicPr/>
              <p:nvPr/>
            </p:nvPicPr>
            <p:blipFill>
              <a:blip r:embed="rId27"/>
              <a:stretch>
                <a:fillRect/>
              </a:stretch>
            </p:blipFill>
            <p:spPr>
              <a:xfrm>
                <a:off x="11266245" y="329249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 name="Ink 35">
                <a:extLst>
                  <a:ext uri="{FF2B5EF4-FFF2-40B4-BE49-F238E27FC236}">
                    <a16:creationId xmlns:a16="http://schemas.microsoft.com/office/drawing/2014/main" id="{CD848D01-F394-A1D6-DFCC-CCDA30EB00BA}"/>
                  </a:ext>
                </a:extLst>
              </p14:cNvPr>
              <p14:cNvContentPartPr/>
              <p14:nvPr/>
            </p14:nvContentPartPr>
            <p14:xfrm>
              <a:off x="8435565" y="3498053"/>
              <a:ext cx="9720" cy="15120"/>
            </p14:xfrm>
          </p:contentPart>
        </mc:Choice>
        <mc:Fallback xmlns="">
          <p:pic>
            <p:nvPicPr>
              <p:cNvPr id="36" name="Ink 35">
                <a:extLst>
                  <a:ext uri="{FF2B5EF4-FFF2-40B4-BE49-F238E27FC236}">
                    <a16:creationId xmlns:a16="http://schemas.microsoft.com/office/drawing/2014/main" id="{CD848D01-F394-A1D6-DFCC-CCDA30EB00BA}"/>
                  </a:ext>
                </a:extLst>
              </p:cNvPr>
              <p:cNvPicPr/>
              <p:nvPr/>
            </p:nvPicPr>
            <p:blipFill>
              <a:blip r:embed="rId29"/>
              <a:stretch>
                <a:fillRect/>
              </a:stretch>
            </p:blipFill>
            <p:spPr>
              <a:xfrm>
                <a:off x="8426886" y="3489053"/>
                <a:ext cx="26730" cy="32760"/>
              </a:xfrm>
              <a:prstGeom prst="rect">
                <a:avLst/>
              </a:prstGeom>
            </p:spPr>
          </p:pic>
        </mc:Fallback>
      </mc:AlternateContent>
      <p:sp>
        <p:nvSpPr>
          <p:cNvPr id="37" name="Slide Number Placeholder 36">
            <a:extLst>
              <a:ext uri="{FF2B5EF4-FFF2-40B4-BE49-F238E27FC236}">
                <a16:creationId xmlns:a16="http://schemas.microsoft.com/office/drawing/2014/main" id="{B2A46379-F3AC-801B-F9B6-7F54D5EBD0FB}"/>
              </a:ext>
            </a:extLst>
          </p:cNvPr>
          <p:cNvSpPr>
            <a:spLocks noGrp="1"/>
          </p:cNvSpPr>
          <p:nvPr>
            <p:ph type="sldNum" sz="quarter" idx="12"/>
          </p:nvPr>
        </p:nvSpPr>
        <p:spPr/>
        <p:txBody>
          <a:bodyPr/>
          <a:lstStyle/>
          <a:p>
            <a:fld id="{ED37F4AC-6131-401B-9C0F-D6C4A4AE0949}" type="slidenum">
              <a:rPr lang="en-US" smtClean="0"/>
              <a:t>51</a:t>
            </a:fld>
            <a:endParaRPr lang="en-US"/>
          </a:p>
        </p:txBody>
      </p:sp>
      <p:graphicFrame>
        <p:nvGraphicFramePr>
          <p:cNvPr id="3" name="Diagram 2">
            <a:extLst>
              <a:ext uri="{FF2B5EF4-FFF2-40B4-BE49-F238E27FC236}">
                <a16:creationId xmlns:a16="http://schemas.microsoft.com/office/drawing/2014/main" id="{3681D8AE-A649-1507-EE68-6D390464CBC1}"/>
              </a:ext>
            </a:extLst>
          </p:cNvPr>
          <p:cNvGraphicFramePr/>
          <p:nvPr>
            <p:extLst>
              <p:ext uri="{D42A27DB-BD31-4B8C-83A1-F6EECF244321}">
                <p14:modId xmlns:p14="http://schemas.microsoft.com/office/powerpoint/2010/main" val="651292305"/>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Tree>
    <p:extLst>
      <p:ext uri="{BB962C8B-B14F-4D97-AF65-F5344CB8AC3E}">
        <p14:creationId xmlns:p14="http://schemas.microsoft.com/office/powerpoint/2010/main" val="2237338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AACC-358B-1124-883C-3B5D128882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1E3935-0517-C341-B981-75DD84B44BF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2BE1058-C81A-0DE4-C845-4653EFCFC2FB}"/>
              </a:ext>
            </a:extLst>
          </p:cNvPr>
          <p:cNvSpPr>
            <a:spLocks noGrp="1"/>
          </p:cNvSpPr>
          <p:nvPr>
            <p:ph type="sldNum" sz="quarter" idx="12"/>
          </p:nvPr>
        </p:nvSpPr>
        <p:spPr/>
        <p:txBody>
          <a:bodyPr/>
          <a:lstStyle/>
          <a:p>
            <a:fld id="{ED37F4AC-6131-401B-9C0F-D6C4A4AE0949}" type="slidenum">
              <a:rPr lang="en-US" smtClean="0"/>
              <a:t>52</a:t>
            </a:fld>
            <a:endParaRPr lang="en-US"/>
          </a:p>
        </p:txBody>
      </p:sp>
    </p:spTree>
    <p:extLst>
      <p:ext uri="{BB962C8B-B14F-4D97-AF65-F5344CB8AC3E}">
        <p14:creationId xmlns:p14="http://schemas.microsoft.com/office/powerpoint/2010/main" val="289639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229-77B9-F836-7935-A0F698A2615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CCAB896-AD65-6099-6227-AE0B14B0BC45}"/>
              </a:ext>
            </a:extLst>
          </p:cNvPr>
          <p:cNvSpPr>
            <a:spLocks noGrp="1"/>
          </p:cNvSpPr>
          <p:nvPr>
            <p:ph idx="1"/>
          </p:nvPr>
        </p:nvSpPr>
        <p:spPr/>
        <p:txBody>
          <a:bodyPr>
            <a:normAutofit lnSpcReduction="10000"/>
          </a:bodyPr>
          <a:lstStyle/>
          <a:p>
            <a:pPr marL="457200" indent="-457200">
              <a:buFont typeface="+mj-lt"/>
              <a:buAutoNum type="arabicPeriod"/>
            </a:pPr>
            <a:r>
              <a:rPr lang="en-US" dirty="0"/>
              <a:t>What are FWMAVs?</a:t>
            </a:r>
          </a:p>
          <a:p>
            <a:pPr marL="457200" indent="-457200">
              <a:buFont typeface="+mj-lt"/>
              <a:buAutoNum type="arabicPeriod"/>
            </a:pPr>
            <a:r>
              <a:rPr lang="en-US" dirty="0"/>
              <a:t>Why are we interested?</a:t>
            </a:r>
          </a:p>
          <a:p>
            <a:pPr marL="457200" indent="-457200">
              <a:buFont typeface="+mj-lt"/>
              <a:buAutoNum type="arabicPeriod"/>
            </a:pPr>
            <a:r>
              <a:rPr lang="en-US" dirty="0"/>
              <a:t>What’s out there?</a:t>
            </a:r>
          </a:p>
          <a:p>
            <a:pPr marL="457200" indent="-457200">
              <a:buFont typeface="+mj-lt"/>
              <a:buAutoNum type="arabicPeriod"/>
            </a:pPr>
            <a:r>
              <a:rPr lang="en-US" b="1" dirty="0"/>
              <a:t>Challenges</a:t>
            </a:r>
          </a:p>
          <a:p>
            <a:pPr marL="749808" lvl="1" indent="-457200">
              <a:buFont typeface="+mj-lt"/>
              <a:buAutoNum type="arabicPeriod"/>
            </a:pPr>
            <a:r>
              <a:rPr lang="en-US" b="1" dirty="0"/>
              <a:t>Lack of Open Source Design Tools</a:t>
            </a:r>
          </a:p>
          <a:p>
            <a:pPr marL="749808" lvl="1" indent="-457200">
              <a:buFont typeface="+mj-lt"/>
              <a:buAutoNum type="arabicPeriod"/>
            </a:pPr>
            <a:r>
              <a:rPr lang="en-US" b="1" dirty="0"/>
              <a:t>Different Flapping Mechanisms</a:t>
            </a:r>
          </a:p>
          <a:p>
            <a:pPr marL="749808" lvl="1" indent="-457200">
              <a:buFont typeface="+mj-lt"/>
              <a:buAutoNum type="arabicPeriod"/>
            </a:pPr>
            <a:r>
              <a:rPr lang="en-US" b="1" dirty="0"/>
              <a:t>Wide Variety in Sizes and Designs</a:t>
            </a:r>
          </a:p>
          <a:p>
            <a:pPr marL="749808" lvl="1" indent="-457200">
              <a:buFont typeface="+mj-lt"/>
              <a:buAutoNum type="arabicPeriod"/>
            </a:pPr>
            <a:r>
              <a:rPr lang="en-US" b="1" dirty="0"/>
              <a:t>Understudied Aerodynamics compared </a:t>
            </a:r>
            <a:br>
              <a:rPr lang="en-US" b="1" dirty="0"/>
            </a:br>
            <a:r>
              <a:rPr lang="en-US" b="1" dirty="0"/>
              <a:t>to fixed wing</a:t>
            </a:r>
          </a:p>
          <a:p>
            <a:pPr marL="749808" lvl="1" indent="-457200">
              <a:buFont typeface="+mj-lt"/>
              <a:buAutoNum type="arabicPeriod"/>
            </a:pPr>
            <a:r>
              <a:rPr lang="en-US" b="1" dirty="0"/>
              <a:t>Hovering vs Forward Flight</a:t>
            </a:r>
          </a:p>
          <a:p>
            <a:pPr marL="457200" indent="-457200">
              <a:buFont typeface="+mj-lt"/>
              <a:buAutoNum type="arabicPeriod"/>
            </a:pPr>
            <a:r>
              <a:rPr lang="en-US" dirty="0"/>
              <a:t>CUBIRD</a:t>
            </a:r>
            <a:endParaRPr lang="en-US" b="1" dirty="0"/>
          </a:p>
          <a:p>
            <a:pPr marL="749808" lvl="1" indent="-457200">
              <a:buFont typeface="+mj-lt"/>
              <a:buAutoNum type="arabicPeriod"/>
            </a:pPr>
            <a:endParaRPr lang="en-US" b="1" dirty="0"/>
          </a:p>
          <a:p>
            <a:endParaRPr lang="en-US" dirty="0"/>
          </a:p>
        </p:txBody>
      </p:sp>
      <p:sp>
        <p:nvSpPr>
          <p:cNvPr id="4" name="Slide Number Placeholder 3">
            <a:extLst>
              <a:ext uri="{FF2B5EF4-FFF2-40B4-BE49-F238E27FC236}">
                <a16:creationId xmlns:a16="http://schemas.microsoft.com/office/drawing/2014/main" id="{281B234E-4A39-0639-52CB-73FAF925A190}"/>
              </a:ext>
            </a:extLst>
          </p:cNvPr>
          <p:cNvSpPr>
            <a:spLocks noGrp="1"/>
          </p:cNvSpPr>
          <p:nvPr>
            <p:ph type="sldNum" sz="quarter" idx="12"/>
          </p:nvPr>
        </p:nvSpPr>
        <p:spPr/>
        <p:txBody>
          <a:bodyPr/>
          <a:lstStyle/>
          <a:p>
            <a:fld id="{ED37F4AC-6131-401B-9C0F-D6C4A4AE0949}" type="slidenum">
              <a:rPr lang="en-US" smtClean="0"/>
              <a:t>6</a:t>
            </a:fld>
            <a:endParaRPr lang="en-US"/>
          </a:p>
        </p:txBody>
      </p:sp>
      <p:graphicFrame>
        <p:nvGraphicFramePr>
          <p:cNvPr id="5" name="Diagram 4">
            <a:extLst>
              <a:ext uri="{FF2B5EF4-FFF2-40B4-BE49-F238E27FC236}">
                <a16:creationId xmlns:a16="http://schemas.microsoft.com/office/drawing/2014/main" id="{ED4FE023-768D-7D24-4902-E7C80C298C36}"/>
              </a:ext>
            </a:extLst>
          </p:cNvPr>
          <p:cNvGraphicFramePr/>
          <p:nvPr>
            <p:extLst>
              <p:ext uri="{D42A27DB-BD31-4B8C-83A1-F6EECF244321}">
                <p14:modId xmlns:p14="http://schemas.microsoft.com/office/powerpoint/2010/main" val="541128279"/>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Drones | Free Full-Text | Towards Improved Hybrid Actuation Mechanisms for  Flapping Wing Micro Air Vehicles: Analytical and Experimental Investigations">
            <a:extLst>
              <a:ext uri="{FF2B5EF4-FFF2-40B4-BE49-F238E27FC236}">
                <a16:creationId xmlns:a16="http://schemas.microsoft.com/office/drawing/2014/main" id="{2FF22D8F-DDFA-560C-9A90-74EE3F1CE5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034" y="2085509"/>
            <a:ext cx="5153365" cy="3541043"/>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2ECFC328-BFD2-7589-5F44-93EEE681D2D3}"/>
              </a:ext>
            </a:extLst>
          </p:cNvPr>
          <p:cNvSpPr>
            <a:spLocks noGrp="1"/>
          </p:cNvSpPr>
          <p:nvPr>
            <p:ph type="ftr" sz="quarter" idx="11"/>
          </p:nvPr>
        </p:nvSpPr>
        <p:spPr/>
        <p:txBody>
          <a:bodyPr/>
          <a:lstStyle/>
          <a:p>
            <a:r>
              <a:rPr lang="en-US"/>
              <a:t>https://pub.mdpi-res.com/drones/drones-03-00073/article_deploy/html/images/drones-03-00073-g001.png?1568365506</a:t>
            </a:r>
          </a:p>
        </p:txBody>
      </p:sp>
    </p:spTree>
    <p:extLst>
      <p:ext uri="{BB962C8B-B14F-4D97-AF65-F5344CB8AC3E}">
        <p14:creationId xmlns:p14="http://schemas.microsoft.com/office/powerpoint/2010/main" val="3374407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229-77B9-F836-7935-A0F698A26151}"/>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BCCAB896-AD65-6099-6227-AE0B14B0BC45}"/>
              </a:ext>
            </a:extLst>
          </p:cNvPr>
          <p:cNvSpPr>
            <a:spLocks noGrp="1"/>
          </p:cNvSpPr>
          <p:nvPr>
            <p:ph idx="1"/>
          </p:nvPr>
        </p:nvSpPr>
        <p:spPr/>
        <p:txBody>
          <a:bodyPr/>
          <a:lstStyle/>
          <a:p>
            <a:pPr marL="457200" indent="-457200">
              <a:buFont typeface="+mj-lt"/>
              <a:buAutoNum type="arabicPeriod"/>
            </a:pPr>
            <a:r>
              <a:rPr lang="en-US" dirty="0"/>
              <a:t>What are FWMAVs?</a:t>
            </a:r>
          </a:p>
          <a:p>
            <a:pPr marL="457200" indent="-457200">
              <a:buFont typeface="+mj-lt"/>
              <a:buAutoNum type="arabicPeriod"/>
            </a:pPr>
            <a:r>
              <a:rPr lang="en-US" dirty="0"/>
              <a:t>Why are we interested?</a:t>
            </a:r>
          </a:p>
          <a:p>
            <a:pPr marL="457200" indent="-457200">
              <a:buFont typeface="+mj-lt"/>
              <a:buAutoNum type="arabicPeriod"/>
            </a:pPr>
            <a:r>
              <a:rPr lang="en-US" dirty="0"/>
              <a:t>What’s out there?</a:t>
            </a:r>
          </a:p>
          <a:p>
            <a:pPr marL="457200" indent="-457200">
              <a:buFont typeface="+mj-lt"/>
              <a:buAutoNum type="arabicPeriod"/>
            </a:pPr>
            <a:r>
              <a:rPr lang="en-US" dirty="0"/>
              <a:t>Challenges </a:t>
            </a:r>
          </a:p>
          <a:p>
            <a:pPr marL="457200" indent="-457200">
              <a:buFont typeface="+mj-lt"/>
              <a:buAutoNum type="arabicPeriod"/>
            </a:pPr>
            <a:r>
              <a:rPr lang="en-US" b="1" dirty="0"/>
              <a:t>CUBIRD</a:t>
            </a:r>
          </a:p>
          <a:p>
            <a:pPr marL="749808" lvl="1" indent="-457200">
              <a:buFont typeface="+mj-lt"/>
              <a:buAutoNum type="arabicPeriod"/>
            </a:pPr>
            <a:r>
              <a:rPr lang="en-US" b="1" dirty="0"/>
              <a:t>Open Source</a:t>
            </a:r>
          </a:p>
          <a:p>
            <a:pPr marL="749808" lvl="1" indent="-457200">
              <a:buFont typeface="+mj-lt"/>
              <a:buAutoNum type="arabicPeriod"/>
            </a:pPr>
            <a:r>
              <a:rPr lang="en-US" b="1" dirty="0"/>
              <a:t>Cheap</a:t>
            </a:r>
          </a:p>
          <a:p>
            <a:pPr marL="749808" lvl="1" indent="-457200">
              <a:buFont typeface="+mj-lt"/>
              <a:buAutoNum type="arabicPeriod"/>
            </a:pPr>
            <a:r>
              <a:rPr lang="en-US" b="1" dirty="0"/>
              <a:t>Accessible</a:t>
            </a:r>
          </a:p>
          <a:p>
            <a:pPr marL="749808" lvl="1" indent="-457200">
              <a:buFont typeface="+mj-lt"/>
              <a:buAutoNum type="arabicPeriod"/>
            </a:pPr>
            <a:r>
              <a:rPr lang="en-US" b="1" dirty="0"/>
              <a:t>Energy Conservation</a:t>
            </a:r>
          </a:p>
          <a:p>
            <a:pPr marL="457200" indent="-457200">
              <a:buFont typeface="+mj-lt"/>
              <a:buAutoNum type="arabicPeriod"/>
            </a:pPr>
            <a:endParaRPr lang="en-US" dirty="0"/>
          </a:p>
          <a:p>
            <a:endParaRPr lang="en-US" dirty="0"/>
          </a:p>
        </p:txBody>
      </p:sp>
      <p:pic>
        <p:nvPicPr>
          <p:cNvPr id="1028" name="Picture 4" descr="Text&#10;&#10;Description automatically generated">
            <a:extLst>
              <a:ext uri="{FF2B5EF4-FFF2-40B4-BE49-F238E27FC236}">
                <a16:creationId xmlns:a16="http://schemas.microsoft.com/office/drawing/2014/main" id="{8AC397FE-1383-245D-46E1-524015326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9029" y="2578893"/>
            <a:ext cx="6735894" cy="254174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3CE81C8-DA14-D7DD-B5CC-6E02403D0213}"/>
              </a:ext>
            </a:extLst>
          </p:cNvPr>
          <p:cNvSpPr>
            <a:spLocks noGrp="1"/>
          </p:cNvSpPr>
          <p:nvPr>
            <p:ph type="sldNum" sz="quarter" idx="12"/>
          </p:nvPr>
        </p:nvSpPr>
        <p:spPr/>
        <p:txBody>
          <a:bodyPr/>
          <a:lstStyle/>
          <a:p>
            <a:fld id="{ED37F4AC-6131-401B-9C0F-D6C4A4AE0949}" type="slidenum">
              <a:rPr lang="en-US" smtClean="0"/>
              <a:t>7</a:t>
            </a:fld>
            <a:endParaRPr lang="en-US"/>
          </a:p>
        </p:txBody>
      </p:sp>
      <p:graphicFrame>
        <p:nvGraphicFramePr>
          <p:cNvPr id="5" name="Diagram 4">
            <a:extLst>
              <a:ext uri="{FF2B5EF4-FFF2-40B4-BE49-F238E27FC236}">
                <a16:creationId xmlns:a16="http://schemas.microsoft.com/office/drawing/2014/main" id="{6B9C993A-00F6-328C-691D-75B5E54FCA51}"/>
              </a:ext>
            </a:extLst>
          </p:cNvPr>
          <p:cNvGraphicFramePr/>
          <p:nvPr>
            <p:extLst>
              <p:ext uri="{D42A27DB-BD31-4B8C-83A1-F6EECF244321}">
                <p14:modId xmlns:p14="http://schemas.microsoft.com/office/powerpoint/2010/main" val="2467385483"/>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74925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3F229-77B9-F836-7935-A0F698A26151}"/>
              </a:ext>
            </a:extLst>
          </p:cNvPr>
          <p:cNvSpPr>
            <a:spLocks noGrp="1"/>
          </p:cNvSpPr>
          <p:nvPr>
            <p:ph type="title"/>
          </p:nvPr>
        </p:nvSpPr>
        <p:spPr/>
        <p:txBody>
          <a:bodyPr/>
          <a:lstStyle/>
          <a:p>
            <a:r>
              <a:rPr lang="en-US" dirty="0"/>
              <a:t>Research Goals</a:t>
            </a:r>
          </a:p>
        </p:txBody>
      </p:sp>
      <p:sp>
        <p:nvSpPr>
          <p:cNvPr id="3" name="Content Placeholder 2">
            <a:extLst>
              <a:ext uri="{FF2B5EF4-FFF2-40B4-BE49-F238E27FC236}">
                <a16:creationId xmlns:a16="http://schemas.microsoft.com/office/drawing/2014/main" id="{BCCAB896-AD65-6099-6227-AE0B14B0BC45}"/>
              </a:ext>
            </a:extLst>
          </p:cNvPr>
          <p:cNvSpPr>
            <a:spLocks noGrp="1"/>
          </p:cNvSpPr>
          <p:nvPr>
            <p:ph idx="1"/>
          </p:nvPr>
        </p:nvSpPr>
        <p:spPr/>
        <p:txBody>
          <a:bodyPr anchor="t"/>
          <a:lstStyle/>
          <a:p>
            <a:pPr marL="0" indent="0">
              <a:buNone/>
            </a:pPr>
            <a:r>
              <a:rPr lang="en-US" sz="2400" dirty="0"/>
              <a:t>Develop a simulation tool for CUBIRD that is:</a:t>
            </a:r>
          </a:p>
          <a:p>
            <a:pPr>
              <a:buFont typeface="Wingdings" panose="05000000000000000000" pitchFamily="2" charset="2"/>
              <a:buChar char="q"/>
            </a:pPr>
            <a:r>
              <a:rPr lang="en-US" dirty="0"/>
              <a:t> Adaptable to Different FWMAVs</a:t>
            </a:r>
          </a:p>
          <a:p>
            <a:pPr>
              <a:buFont typeface="Wingdings" panose="05000000000000000000" pitchFamily="2" charset="2"/>
              <a:buChar char="q"/>
            </a:pPr>
            <a:r>
              <a:rPr lang="en-US" dirty="0"/>
              <a:t> Open Source</a:t>
            </a:r>
          </a:p>
          <a:p>
            <a:pPr>
              <a:buFont typeface="Wingdings" panose="05000000000000000000" pitchFamily="2" charset="2"/>
              <a:buChar char="q"/>
            </a:pPr>
            <a:r>
              <a:rPr lang="en-US" dirty="0"/>
              <a:t> Modular</a:t>
            </a:r>
          </a:p>
          <a:p>
            <a:pPr>
              <a:buFont typeface="Wingdings" panose="05000000000000000000" pitchFamily="2" charset="2"/>
              <a:buChar char="q"/>
            </a:pPr>
            <a:r>
              <a:rPr lang="en-US" dirty="0"/>
              <a:t> Usable as Design Tool</a:t>
            </a:r>
          </a:p>
          <a:p>
            <a:pPr>
              <a:buFont typeface="Wingdings" panose="05000000000000000000" pitchFamily="2" charset="2"/>
              <a:buChar char="q"/>
            </a:pPr>
            <a:r>
              <a:rPr lang="en-US" dirty="0"/>
              <a:t> Verifiable with Real World Data</a:t>
            </a:r>
          </a:p>
          <a:p>
            <a:pPr marL="457200" indent="-457200">
              <a:buFont typeface="+mj-lt"/>
              <a:buAutoNum type="arabicPeriod"/>
            </a:pPr>
            <a:endParaRPr lang="en-US" dirty="0"/>
          </a:p>
        </p:txBody>
      </p:sp>
      <p:sp>
        <p:nvSpPr>
          <p:cNvPr id="4" name="Slide Number Placeholder 3">
            <a:extLst>
              <a:ext uri="{FF2B5EF4-FFF2-40B4-BE49-F238E27FC236}">
                <a16:creationId xmlns:a16="http://schemas.microsoft.com/office/drawing/2014/main" id="{508CB86C-ACBD-702F-A26A-C344EF7505A7}"/>
              </a:ext>
            </a:extLst>
          </p:cNvPr>
          <p:cNvSpPr>
            <a:spLocks noGrp="1"/>
          </p:cNvSpPr>
          <p:nvPr>
            <p:ph type="sldNum" sz="quarter" idx="12"/>
          </p:nvPr>
        </p:nvSpPr>
        <p:spPr/>
        <p:txBody>
          <a:bodyPr/>
          <a:lstStyle/>
          <a:p>
            <a:fld id="{ED37F4AC-6131-401B-9C0F-D6C4A4AE0949}" type="slidenum">
              <a:rPr lang="en-US" smtClean="0"/>
              <a:t>8</a:t>
            </a:fld>
            <a:endParaRPr lang="en-US"/>
          </a:p>
        </p:txBody>
      </p:sp>
      <p:graphicFrame>
        <p:nvGraphicFramePr>
          <p:cNvPr id="5" name="Diagram 4">
            <a:extLst>
              <a:ext uri="{FF2B5EF4-FFF2-40B4-BE49-F238E27FC236}">
                <a16:creationId xmlns:a16="http://schemas.microsoft.com/office/drawing/2014/main" id="{14581070-E5D6-512D-F61D-CCB38DE13C1F}"/>
              </a:ext>
            </a:extLst>
          </p:cNvPr>
          <p:cNvGraphicFramePr/>
          <p:nvPr>
            <p:extLst>
              <p:ext uri="{D42A27DB-BD31-4B8C-83A1-F6EECF244321}">
                <p14:modId xmlns:p14="http://schemas.microsoft.com/office/powerpoint/2010/main" val="3244156880"/>
              </p:ext>
            </p:extLst>
          </p:nvPr>
        </p:nvGraphicFramePr>
        <p:xfrm>
          <a:off x="2747507" y="-61546"/>
          <a:ext cx="6402082" cy="1235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6563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3C2B-A05F-6912-FF92-0B874D20821C}"/>
              </a:ext>
            </a:extLst>
          </p:cNvPr>
          <p:cNvSpPr>
            <a:spLocks noGrp="1"/>
          </p:cNvSpPr>
          <p:nvPr>
            <p:ph type="title"/>
          </p:nvPr>
        </p:nvSpPr>
        <p:spPr/>
        <p:txBody>
          <a:bodyPr/>
          <a:lstStyle/>
          <a:p>
            <a:r>
              <a:rPr lang="en-US" dirty="0"/>
              <a:t>Model Development</a:t>
            </a:r>
          </a:p>
        </p:txBody>
      </p:sp>
      <p:sp>
        <p:nvSpPr>
          <p:cNvPr id="3" name="Text Placeholder 2">
            <a:extLst>
              <a:ext uri="{FF2B5EF4-FFF2-40B4-BE49-F238E27FC236}">
                <a16:creationId xmlns:a16="http://schemas.microsoft.com/office/drawing/2014/main" id="{2CCC2758-F186-7B54-F61A-54A656ADD3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C5CD8A-73DE-8F34-7884-8495D8A4A0F0}"/>
              </a:ext>
            </a:extLst>
          </p:cNvPr>
          <p:cNvSpPr>
            <a:spLocks noGrp="1"/>
          </p:cNvSpPr>
          <p:nvPr>
            <p:ph type="sldNum" sz="quarter" idx="12"/>
          </p:nvPr>
        </p:nvSpPr>
        <p:spPr/>
        <p:txBody>
          <a:bodyPr/>
          <a:lstStyle/>
          <a:p>
            <a:fld id="{ED37F4AC-6131-401B-9C0F-D6C4A4AE0949}" type="slidenum">
              <a:rPr lang="en-US" smtClean="0"/>
              <a:t>9</a:t>
            </a:fld>
            <a:endParaRPr lang="en-US"/>
          </a:p>
        </p:txBody>
      </p:sp>
    </p:spTree>
    <p:extLst>
      <p:ext uri="{BB962C8B-B14F-4D97-AF65-F5344CB8AC3E}">
        <p14:creationId xmlns:p14="http://schemas.microsoft.com/office/powerpoint/2010/main" val="250664432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TM02900769[[fn=Retrospect]]</Template>
  <TotalTime>21873</TotalTime>
  <Words>4896</Words>
  <Application>Microsoft Macintosh PowerPoint</Application>
  <PresentationFormat>Widescreen</PresentationFormat>
  <Paragraphs>784</Paragraphs>
  <Slides>52</Slides>
  <Notes>44</Notes>
  <HiddenSlides>4</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52</vt:i4>
      </vt:variant>
    </vt:vector>
  </HeadingPairs>
  <TitlesOfParts>
    <vt:vector size="62" baseType="lpstr">
      <vt:lpstr>Aptos</vt:lpstr>
      <vt:lpstr>Arial</vt:lpstr>
      <vt:lpstr>Calibri</vt:lpstr>
      <vt:lpstr>Calibri Light</vt:lpstr>
      <vt:lpstr>Cambria Math</vt:lpstr>
      <vt:lpstr>Google Sans</vt:lpstr>
      <vt:lpstr>System Font Regular</vt:lpstr>
      <vt:lpstr>Times New Roman</vt:lpstr>
      <vt:lpstr>Wingdings</vt:lpstr>
      <vt:lpstr>Retrospect</vt:lpstr>
      <vt:lpstr>The Development of an Open Source Physics Simulation for Flapping Wing Micro Air Vehicles</vt:lpstr>
      <vt:lpstr>Outline</vt:lpstr>
      <vt:lpstr>Motivation</vt:lpstr>
      <vt:lpstr>Motivation</vt:lpstr>
      <vt:lpstr>Motivation</vt:lpstr>
      <vt:lpstr>Motivation</vt:lpstr>
      <vt:lpstr>Motivation</vt:lpstr>
      <vt:lpstr>Research Goals</vt:lpstr>
      <vt:lpstr>Model Development</vt:lpstr>
      <vt:lpstr>Dynamical Model</vt:lpstr>
      <vt:lpstr>How can we model and predict flight?</vt:lpstr>
      <vt:lpstr>Rigid Body Dynamics</vt:lpstr>
      <vt:lpstr>Different Reference Frames Used</vt:lpstr>
      <vt:lpstr>Different Reference Frames Used</vt:lpstr>
      <vt:lpstr>Different Reference Frames Used</vt:lpstr>
      <vt:lpstr>Different Reference Frames Used</vt:lpstr>
      <vt:lpstr>Different Reference Frames Used</vt:lpstr>
      <vt:lpstr>How can we model and predict flight?</vt:lpstr>
      <vt:lpstr>Flat Plate Aerodynamics</vt:lpstr>
      <vt:lpstr>Flapping Aerodynamics: Methods</vt:lpstr>
      <vt:lpstr>Flapping Aerodynamics: Wing Shape</vt:lpstr>
      <vt:lpstr>Flapping Aerodynamics: Rotations</vt:lpstr>
      <vt:lpstr>Flapping Aerodynamics: Forces</vt:lpstr>
      <vt:lpstr>Flapping Aerodynamics: Coefficients</vt:lpstr>
      <vt:lpstr>Wing Kinematics</vt:lpstr>
      <vt:lpstr>Simulation Results</vt:lpstr>
      <vt:lpstr>Simulation Parameters</vt:lpstr>
      <vt:lpstr>Parameter Study: Baseline Conditions</vt:lpstr>
      <vt:lpstr>Effects of Wing Shape</vt:lpstr>
      <vt:lpstr>Effects of Wing Shape</vt:lpstr>
      <vt:lpstr>Effects of Stroke Amplitude</vt:lpstr>
      <vt:lpstr>Effects of Stroke Amplitude</vt:lpstr>
      <vt:lpstr>Effects of Rotation Amplitude</vt:lpstr>
      <vt:lpstr>Effects of Rotation Amplitude</vt:lpstr>
      <vt:lpstr>Effects of Flapping Frequency</vt:lpstr>
      <vt:lpstr>Effects of Flapping Frequency</vt:lpstr>
      <vt:lpstr>Effects of Tail Distance</vt:lpstr>
      <vt:lpstr>Model Verification</vt:lpstr>
      <vt:lpstr>Zing Banshee Overview</vt:lpstr>
      <vt:lpstr>FWMAV Flapping</vt:lpstr>
      <vt:lpstr>Reinforced FWMAV Overview</vt:lpstr>
      <vt:lpstr>Best Result</vt:lpstr>
      <vt:lpstr>Mediocre Result</vt:lpstr>
      <vt:lpstr>Worst Result</vt:lpstr>
      <vt:lpstr>Conclusion</vt:lpstr>
      <vt:lpstr>Takeaways</vt:lpstr>
      <vt:lpstr>Future Work</vt:lpstr>
      <vt:lpstr>Conclusion</vt:lpstr>
      <vt:lpstr>THANK YOU</vt:lpstr>
      <vt:lpstr>Equations of Motion</vt:lpstr>
      <vt:lpstr>Initial Flight Comparison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Development of an Open Source Physics Simulation for Flapping Wing Micro Air Vehicles</dc:title>
  <dc:creator>Netanel Fiorino</dc:creator>
  <cp:lastModifiedBy>Netanel Fiorino</cp:lastModifiedBy>
  <cp:revision>19</cp:revision>
  <dcterms:created xsi:type="dcterms:W3CDTF">2024-04-16T23:03:05Z</dcterms:created>
  <dcterms:modified xsi:type="dcterms:W3CDTF">2024-05-03T18:32:43Z</dcterms:modified>
</cp:coreProperties>
</file>